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1" r:id="rId6"/>
    <p:sldId id="260" r:id="rId7"/>
    <p:sldId id="262" r:id="rId8"/>
    <p:sldId id="263" r:id="rId9"/>
    <p:sldId id="264" r:id="rId10"/>
    <p:sldId id="265" r:id="rId11"/>
    <p:sldId id="267" r:id="rId12"/>
    <p:sldId id="268" r:id="rId13"/>
    <p:sldId id="269" r:id="rId14"/>
    <p:sldId id="270" r:id="rId15"/>
  </p:sldIdLst>
  <p:sldSz cx="18288000" cy="10287000"/>
  <p:notesSz cx="6858000" cy="9144000"/>
  <p:embeddedFontLst>
    <p:embeddedFont>
      <p:font typeface="Calibri" pitchFamily="34" charset="0"/>
      <p:regular r:id="rId17"/>
      <p:bold r:id="rId18"/>
      <p:italic r:id="rId19"/>
      <p:boldItalic r:id="rId20"/>
    </p:embeddedFont>
    <p:embeddedFont>
      <p:font typeface="Lato Bold" charset="0"/>
      <p:regular r:id="rId21"/>
    </p:embeddedFont>
    <p:embeddedFont>
      <p:font typeface="Poppins" charset="0"/>
      <p:regular r:id="rId22"/>
    </p:embeddedFont>
    <p:embeddedFont>
      <p:font typeface="League Spartan" charset="0"/>
      <p:regular r:id="rId23"/>
    </p:embeddedFont>
    <p:embeddedFont>
      <p:font typeface="Baskerville Old Face" pitchFamily="18" charset="0"/>
      <p:regular r:id="rId24"/>
    </p:embeddedFont>
    <p:embeddedFont>
      <p:font typeface="Poppins Italics"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8387" autoAdjust="0"/>
  </p:normalViewPr>
  <p:slideViewPr>
    <p:cSldViewPr>
      <p:cViewPr varScale="1">
        <p:scale>
          <a:sx n="48" d="100"/>
          <a:sy n="48" d="100"/>
        </p:scale>
        <p:origin x="-6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23.09.2023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Hello, This</a:t>
            </a:r>
            <a:r>
              <a:rPr lang="en-US" baseline="0" dirty="0" smtClean="0"/>
              <a:t> is Tanusree </a:t>
            </a:r>
            <a:r>
              <a:rPr lang="en-US" baseline="0" dirty="0" err="1" smtClean="0"/>
              <a:t>Mondal</a:t>
            </a:r>
            <a:r>
              <a:rPr lang="en-US" baseline="0" dirty="0" smtClean="0"/>
              <a:t>. I have done masters in economics from Calcutta University. </a:t>
            </a:r>
            <a:r>
              <a:rPr lang="en-US" sz="1200" b="0" i="0" kern="1200" dirty="0" smtClean="0">
                <a:solidFill>
                  <a:schemeClr val="tx1"/>
                </a:solidFill>
                <a:latin typeface="+mn-lt"/>
                <a:ea typeface="+mn-ea"/>
                <a:cs typeface="+mn-cs"/>
              </a:rPr>
              <a:t>Currently, I'm enrolled in a data analytics course at Ivy Professional School. As a part of this course,</a:t>
            </a:r>
            <a:r>
              <a:rPr lang="en-US" sz="1200" b="0" i="0" kern="1200" baseline="0" dirty="0" smtClean="0">
                <a:solidFill>
                  <a:schemeClr val="tx1"/>
                </a:solidFill>
                <a:latin typeface="+mn-lt"/>
                <a:ea typeface="+mn-ea"/>
                <a:cs typeface="+mn-cs"/>
              </a:rPr>
              <a:t> I am going to present a research project which is </a:t>
            </a:r>
            <a:r>
              <a:rPr lang="en-US" sz="1200" b="0" i="0" kern="1200" dirty="0" smtClean="0">
                <a:solidFill>
                  <a:schemeClr val="tx1"/>
                </a:solidFill>
                <a:latin typeface="+mn-lt"/>
                <a:ea typeface="+mn-ea"/>
                <a:cs typeface="+mn-cs"/>
              </a:rPr>
              <a:t>focused on the retail industry within a small UK neighborhood. This presentation aims to explore the intricacies of this case study, addressing industry challenges, conducting analysis, and proposing solutions.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This bar chart categorizes the average weekly sales in these stores, distinguishing between weeks with holidays and weeks without holidays over a three-year period. It's evident that these stores generate higher sales revenue during weeks with holidays compared to those without any holiday. </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correlation analysis shows a strong correlation </a:t>
            </a:r>
            <a:r>
              <a:rPr lang="en-US" sz="1200" b="0" i="0" kern="1200" dirty="0" smtClean="0">
                <a:solidFill>
                  <a:schemeClr val="tx1"/>
                </a:solidFill>
                <a:latin typeface="+mn-lt"/>
                <a:ea typeface="+mn-ea"/>
                <a:cs typeface="+mn-cs"/>
              </a:rPr>
              <a:t>between the size of a store and its weekly sales. The</a:t>
            </a:r>
            <a:r>
              <a:rPr lang="en-US" sz="1200" b="0" i="0" kern="1200" baseline="0" dirty="0" smtClean="0">
                <a:solidFill>
                  <a:schemeClr val="tx1"/>
                </a:solidFill>
                <a:latin typeface="+mn-lt"/>
                <a:ea typeface="+mn-ea"/>
                <a:cs typeface="+mn-cs"/>
              </a:rPr>
              <a:t> same is also evident from this scatter plot. </a:t>
            </a:r>
            <a:r>
              <a:rPr lang="en-US" sz="1200" b="0" i="0" kern="1200" dirty="0" smtClean="0">
                <a:solidFill>
                  <a:schemeClr val="tx1"/>
                </a:solidFill>
                <a:latin typeface="+mn-lt"/>
                <a:ea typeface="+mn-ea"/>
                <a:cs typeface="+mn-cs"/>
              </a:rPr>
              <a:t>This implies that larger stores have a tendency to draw in more customers, which, in turn, results in better sales performance for them. </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pPr algn="just"/>
            <a:r>
              <a:rPr lang="en-US" sz="1200" b="0" i="0" kern="1200" dirty="0" smtClean="0">
                <a:solidFill>
                  <a:schemeClr val="tx1"/>
                </a:solidFill>
                <a:latin typeface="+mn-lt"/>
                <a:ea typeface="+mn-ea"/>
                <a:cs typeface="+mn-cs"/>
              </a:rPr>
              <a:t>Now that we've explored the case in detail and analyzed the various factors at play, let's move on to the key findings and recommendations. From</a:t>
            </a:r>
            <a:r>
              <a:rPr lang="en-US" sz="1200" b="0" i="0" kern="1200" baseline="0" dirty="0" smtClean="0">
                <a:solidFill>
                  <a:schemeClr val="tx1"/>
                </a:solidFill>
                <a:latin typeface="+mn-lt"/>
                <a:ea typeface="+mn-ea"/>
                <a:cs typeface="+mn-cs"/>
              </a:rPr>
              <a:t> our analysis we find that s</a:t>
            </a:r>
            <a:r>
              <a:rPr lang="en-US" sz="1200" b="0" i="0" kern="1200" dirty="0" smtClean="0">
                <a:solidFill>
                  <a:schemeClr val="tx1"/>
                </a:solidFill>
                <a:latin typeface="+mn-lt"/>
                <a:ea typeface="+mn-ea"/>
                <a:cs typeface="+mn-cs"/>
              </a:rPr>
              <a:t>ales, in these stores,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usually went up from March to April, took a dip in September to October, and picked up again towards the end of the year. More than half of these stores consistently perform below the average. The overall economic conditions in the country don't seem to have a major impact on sales. Promotional activities and holiday seasons both boost retail sales. Weeks with both holidays and promotions consistently have the best average sales. Bigger store spaces lead to higher sales.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fontScale="62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506" dirty="0" smtClean="0">
                <a:solidFill>
                  <a:srgbClr val="000000"/>
                </a:solidFill>
                <a:latin typeface="Poppins"/>
              </a:rPr>
              <a:t>The foremost recommendation is to implement discount schemes, combo offers, and free gift vouchers for customers during holiday weeks. Promotional activities should be strategically scheduled for the months of January-February and September-October. The stores displaying consistent underperformance warrant thorough investigation and strategic intervention by their respective leadership teams to identify the root causes. If these stores consistently experience high customer traffic, it is advisable to consider expanding their physical footprint.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506" dirty="0" smtClean="0">
              <a:solidFill>
                <a:srgbClr val="000000"/>
              </a:solidFill>
              <a:latin typeface="Poppins"/>
            </a:endParaRP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Thank you for giving me this opportunity</a:t>
            </a:r>
            <a:r>
              <a:rPr lang="en-US" baseline="0" dirty="0" smtClean="0"/>
              <a:t> to present this case study.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This page shows</a:t>
            </a:r>
            <a:r>
              <a:rPr lang="en-US" baseline="0" dirty="0" smtClean="0"/>
              <a:t> a glimpse of what I am going to present next. </a:t>
            </a:r>
            <a:r>
              <a:rPr lang="en-US" sz="1200" b="0" i="0" kern="1200" dirty="0" smtClean="0">
                <a:solidFill>
                  <a:schemeClr val="tx1"/>
                </a:solidFill>
                <a:latin typeface="+mn-lt"/>
                <a:ea typeface="+mn-ea"/>
                <a:cs typeface="+mn-cs"/>
              </a:rPr>
              <a:t>I'll begin by providing an overview of the case background, followed by an analysis of the key findings, and finally, we'll discuss the implications and recommendations.</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dirty="0" smtClean="0"/>
              <a:t>To work on this case, </a:t>
            </a:r>
            <a:r>
              <a:rPr lang="en-US" baseline="0" dirty="0" smtClean="0"/>
              <a:t>I have collected secondary datasets from online sources. So, we have three datasets, namely features, sales, and stores- that captures different aspects of retail store sale performance in a UK neighborhood. Features shows the data of different </a:t>
            </a:r>
            <a:r>
              <a:rPr lang="en-US" sz="1200" baseline="0" dirty="0" smtClean="0">
                <a:solidFill>
                  <a:srgbClr val="000000"/>
                </a:solidFill>
                <a:latin typeface="Poppins"/>
              </a:rPr>
              <a:t>i</a:t>
            </a:r>
            <a:r>
              <a:rPr lang="en-US" sz="1200" dirty="0" smtClean="0">
                <a:solidFill>
                  <a:srgbClr val="000000"/>
                </a:solidFill>
                <a:latin typeface="Poppins"/>
              </a:rPr>
              <a:t>ndependent variables like promotional expenses done</a:t>
            </a:r>
            <a:r>
              <a:rPr lang="en-US" sz="1200" baseline="0" dirty="0" smtClean="0">
                <a:solidFill>
                  <a:srgbClr val="000000"/>
                </a:solidFill>
                <a:latin typeface="Poppins"/>
              </a:rPr>
              <a:t> by the stores, </a:t>
            </a:r>
            <a:r>
              <a:rPr lang="en-US" sz="1200" baseline="0" dirty="0" err="1" smtClean="0">
                <a:solidFill>
                  <a:srgbClr val="000000"/>
                </a:solidFill>
                <a:latin typeface="Poppins"/>
              </a:rPr>
              <a:t>avg</a:t>
            </a:r>
            <a:r>
              <a:rPr lang="en-US" sz="1200" baseline="0" dirty="0" smtClean="0">
                <a:solidFill>
                  <a:srgbClr val="000000"/>
                </a:solidFill>
                <a:latin typeface="Poppins"/>
              </a:rPr>
              <a:t> temperature of the week,</a:t>
            </a:r>
            <a:r>
              <a:rPr lang="en-US" sz="1200" dirty="0" smtClean="0">
                <a:solidFill>
                  <a:srgbClr val="000000"/>
                </a:solidFill>
                <a:latin typeface="Poppins"/>
              </a:rPr>
              <a:t> and macroeconomic factors</a:t>
            </a:r>
            <a:r>
              <a:rPr lang="en-US" sz="1200" baseline="0" dirty="0" smtClean="0">
                <a:solidFill>
                  <a:srgbClr val="000000"/>
                </a:solidFill>
                <a:latin typeface="Poppins"/>
              </a:rPr>
              <a:t> like consumer price index, unemployment and fuel price from 2020-2022. Sales dataset consists of weekly sales data </a:t>
            </a:r>
            <a:r>
              <a:rPr lang="en-US" sz="1200" dirty="0" smtClean="0">
                <a:solidFill>
                  <a:srgbClr val="000000"/>
                </a:solidFill>
                <a:latin typeface="Poppins"/>
              </a:rPr>
              <a:t>45 UK neighborhood stores</a:t>
            </a:r>
            <a:r>
              <a:rPr lang="en-US" sz="1200" baseline="0" dirty="0" smtClean="0">
                <a:solidFill>
                  <a:srgbClr val="000000"/>
                </a:solidFill>
                <a:latin typeface="Poppins"/>
              </a:rPr>
              <a:t> for the same period. And lastly, the stores dataset consists of information about the type and size of these stores.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research aims to assess how macroeconomic indicators and promotional strategies employed by retail stores impact their weekly sales. Subsequently, I intend to offer recommendations to these businesses on enhancing their sales performance through optimization.</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For this, first I have done some trend</a:t>
            </a:r>
            <a:r>
              <a:rPr lang="en-US" sz="1200" b="0" i="0" kern="1200" baseline="0" dirty="0" smtClean="0">
                <a:solidFill>
                  <a:schemeClr val="tx1"/>
                </a:solidFill>
                <a:latin typeface="+mn-lt"/>
                <a:ea typeface="+mn-ea"/>
                <a:cs typeface="+mn-cs"/>
              </a:rPr>
              <a:t> analysis to understand the </a:t>
            </a:r>
            <a:r>
              <a:rPr lang="en-US" sz="1200" b="0" i="0" kern="1200" dirty="0" smtClean="0">
                <a:solidFill>
                  <a:schemeClr val="tx1"/>
                </a:solidFill>
                <a:latin typeface="+mn-lt"/>
                <a:ea typeface="+mn-ea"/>
                <a:cs typeface="+mn-cs"/>
              </a:rPr>
              <a:t>Weekly Sales of 45</a:t>
            </a:r>
            <a:r>
              <a:rPr lang="en-US" sz="1200" b="0" i="0" kern="1200" baseline="0" dirty="0" smtClean="0">
                <a:solidFill>
                  <a:schemeClr val="tx1"/>
                </a:solidFill>
                <a:latin typeface="+mn-lt"/>
                <a:ea typeface="+mn-ea"/>
                <a:cs typeface="+mn-cs"/>
              </a:rPr>
              <a:t> UK stores from 2020 to 2022 has been depicted through the line charts. This charts</a:t>
            </a:r>
            <a:r>
              <a:rPr lang="en-US" sz="1200" b="0" i="0" kern="1200" dirty="0" smtClean="0">
                <a:solidFill>
                  <a:schemeClr val="tx1"/>
                </a:solidFill>
                <a:latin typeface="+mn-lt"/>
                <a:ea typeface="+mn-ea"/>
                <a:cs typeface="+mn-cs"/>
              </a:rPr>
              <a:t> indicate</a:t>
            </a:r>
            <a:r>
              <a:rPr lang="en-US" sz="1200" b="0" i="0" kern="1200" baseline="0" dirty="0" smtClean="0">
                <a:solidFill>
                  <a:schemeClr val="tx1"/>
                </a:solidFill>
                <a:latin typeface="+mn-lt"/>
                <a:ea typeface="+mn-ea"/>
                <a:cs typeface="+mn-cs"/>
              </a:rPr>
              <a:t> a</a:t>
            </a:r>
            <a:r>
              <a:rPr lang="en-US" sz="1200" b="0" i="0" kern="1200" dirty="0" smtClean="0">
                <a:solidFill>
                  <a:schemeClr val="tx1"/>
                </a:solidFill>
                <a:latin typeface="+mn-lt"/>
                <a:ea typeface="+mn-ea"/>
                <a:cs typeface="+mn-cs"/>
              </a:rPr>
              <a:t> lower volatility in weekly</a:t>
            </a:r>
            <a:r>
              <a:rPr lang="en-US" sz="1200" b="0" i="0" kern="1200" baseline="0" dirty="0" smtClean="0">
                <a:solidFill>
                  <a:schemeClr val="tx1"/>
                </a:solidFill>
                <a:latin typeface="+mn-lt"/>
                <a:ea typeface="+mn-ea"/>
                <a:cs typeface="+mn-cs"/>
              </a:rPr>
              <a:t> sales for the years </a:t>
            </a:r>
            <a:r>
              <a:rPr lang="en-US" sz="1200" b="0" i="0" kern="1200" dirty="0" smtClean="0">
                <a:solidFill>
                  <a:schemeClr val="tx1"/>
                </a:solidFill>
                <a:latin typeface="+mn-lt"/>
                <a:ea typeface="+mn-ea"/>
                <a:cs typeface="+mn-cs"/>
              </a:rPr>
              <a:t>2020 and 2021 compared to 2022. A typical pattern of sales can be observed</a:t>
            </a:r>
            <a:r>
              <a:rPr lang="en-US" sz="1200" b="0" i="0" kern="1200" baseline="0" dirty="0" smtClean="0">
                <a:solidFill>
                  <a:schemeClr val="tx1"/>
                </a:solidFill>
                <a:latin typeface="+mn-lt"/>
                <a:ea typeface="+mn-ea"/>
                <a:cs typeface="+mn-cs"/>
              </a:rPr>
              <a:t> from these charts.  The weekly sales typically rose</a:t>
            </a:r>
            <a:r>
              <a:rPr lang="en-US" sz="1200" b="0" i="0" kern="1200" dirty="0" smtClean="0">
                <a:solidFill>
                  <a:schemeClr val="tx1"/>
                </a:solidFill>
                <a:latin typeface="+mn-lt"/>
                <a:ea typeface="+mn-ea"/>
                <a:cs typeface="+mn-cs"/>
              </a:rPr>
              <a:t> from March to April and declined</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in September to October, followed by a year-end increase.</a:t>
            </a:r>
            <a:endParaRPr lang="en-US" sz="1200" dirty="0" smtClean="0">
              <a:solidFill>
                <a:srgbClr val="593C8F"/>
              </a:solidFill>
              <a:latin typeface="Poppi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fontScale="92500"/>
          </a:bodyPr>
          <a:lstStyle/>
          <a:p>
            <a:r>
              <a:rPr lang="en-US" sz="1200" b="0" i="0" kern="1200" dirty="0" smtClean="0">
                <a:solidFill>
                  <a:schemeClr val="tx1"/>
                </a:solidFill>
                <a:latin typeface="+mn-lt"/>
                <a:ea typeface="+mn-ea"/>
                <a:cs typeface="+mn-cs"/>
              </a:rPr>
              <a:t>Over the past three years, average sales have declined. </a:t>
            </a:r>
            <a:r>
              <a:rPr lang="en-US" sz="2699" dirty="0" smtClean="0">
                <a:solidFill>
                  <a:srgbClr val="593C8F"/>
                </a:solidFill>
                <a:latin typeface="Poppins"/>
              </a:rPr>
              <a:t>The weekly sales data shows a substantial standard deviation.</a:t>
            </a:r>
            <a:r>
              <a:rPr lang="en-US" sz="2699" baseline="0" dirty="0" smtClean="0">
                <a:solidFill>
                  <a:srgbClr val="593C8F"/>
                </a:solidFill>
                <a:latin typeface="Poppins"/>
              </a:rPr>
              <a:t> This </a:t>
            </a:r>
            <a:r>
              <a:rPr lang="en-US" sz="2699" dirty="0" smtClean="0">
                <a:solidFill>
                  <a:srgbClr val="593C8F"/>
                </a:solidFill>
                <a:latin typeface="Poppins"/>
              </a:rPr>
              <a:t>indicates that these stores have experienced </a:t>
            </a:r>
            <a:r>
              <a:rPr lang="en-US" sz="2699" dirty="0" smtClean="0">
                <a:solidFill>
                  <a:srgbClr val="593C8F"/>
                </a:solidFill>
                <a:latin typeface="Poppins Italics"/>
              </a:rPr>
              <a:t>notable fluctuations in sales during this</a:t>
            </a:r>
            <a:r>
              <a:rPr lang="en-US" sz="2699" baseline="0" dirty="0" smtClean="0">
                <a:solidFill>
                  <a:srgbClr val="593C8F"/>
                </a:solidFill>
                <a:latin typeface="Poppins Italics"/>
              </a:rPr>
              <a:t> period</a:t>
            </a:r>
            <a:r>
              <a:rPr lang="en-US" sz="2699" dirty="0" smtClean="0">
                <a:solidFill>
                  <a:srgbClr val="593C8F"/>
                </a:solidFill>
                <a:latin typeface="Poppins"/>
              </a:rPr>
              <a:t>. Also</a:t>
            </a:r>
            <a:r>
              <a:rPr lang="en-US" sz="2699" baseline="0" dirty="0" smtClean="0">
                <a:solidFill>
                  <a:srgbClr val="593C8F"/>
                </a:solidFill>
                <a:latin typeface="Poppins"/>
              </a:rPr>
              <a:t> it has been noted that more </a:t>
            </a:r>
            <a:r>
              <a:rPr lang="en-US" sz="2800" b="0" i="0" kern="1200" dirty="0" smtClean="0">
                <a:solidFill>
                  <a:schemeClr val="tx1"/>
                </a:solidFill>
                <a:latin typeface="+mn-lt"/>
                <a:ea typeface="+mn-ea"/>
                <a:cs typeface="+mn-cs"/>
              </a:rPr>
              <a:t>than 50% of these stores are consistently underperforming. </a:t>
            </a:r>
            <a:endParaRPr lang="en-US" sz="2699" dirty="0" smtClean="0">
              <a:solidFill>
                <a:srgbClr val="593C8F"/>
              </a:solidFill>
              <a:latin typeface="Poppins"/>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pPr algn="just"/>
            <a:r>
              <a:rPr lang="en-US" sz="1200" b="0" i="0" kern="1200" dirty="0" smtClean="0">
                <a:solidFill>
                  <a:schemeClr val="tx1"/>
                </a:solidFill>
                <a:latin typeface="+mn-lt"/>
                <a:ea typeface="+mn-ea"/>
                <a:cs typeface="+mn-cs"/>
              </a:rPr>
              <a:t>To address the business problem, we need to comprehend the independent factors that can influence the sales of a physical store. Some of these factors, which have been addressed in this case study, include the average weekly temperature, holidays, promotional activities implemented by store owners, and the macroeconomic conditions of the country, such as fuel prices, the unemployment rate, and the consumer price index.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 carried out a correlation analysis to see how average</a:t>
            </a:r>
            <a:r>
              <a:rPr lang="en-US" sz="1200" b="0" i="0" kern="1200" baseline="0" dirty="0" smtClean="0">
                <a:solidFill>
                  <a:schemeClr val="tx1"/>
                </a:solidFill>
                <a:latin typeface="+mn-lt"/>
                <a:ea typeface="+mn-ea"/>
                <a:cs typeface="+mn-cs"/>
              </a:rPr>
              <a:t> temperature of the week and the </a:t>
            </a:r>
            <a:r>
              <a:rPr lang="en-US" sz="1200" b="0" i="0" kern="1200" dirty="0" smtClean="0">
                <a:solidFill>
                  <a:schemeClr val="tx1"/>
                </a:solidFill>
                <a:latin typeface="+mn-lt"/>
                <a:ea typeface="+mn-ea"/>
                <a:cs typeface="+mn-cs"/>
              </a:rPr>
              <a:t>macroeconomic indicators like the CPI, unemployment rate, fuel prices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relate to store sales performance. The findings suggest that these independent variables don't have a major impact on the variations in sales</a:t>
            </a:r>
          </a:p>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pPr algn="just"/>
            <a:r>
              <a:rPr lang="en-US" sz="1200" b="0" i="0" kern="1200" dirty="0" smtClean="0">
                <a:solidFill>
                  <a:schemeClr val="tx1"/>
                </a:solidFill>
                <a:latin typeface="+mn-lt"/>
                <a:ea typeface="+mn-ea"/>
                <a:cs typeface="+mn-cs"/>
              </a:rPr>
              <a:t>A regression analysis was conducted to understand how promotional activities affect the sales performance of these</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retail stores. The results showed a statistically significant and positive impact of these activities on sales performance. However, it's worth noting that promotional activities account for only a small part of the total variation in sales.</a:t>
            </a:r>
          </a:p>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audio" Target="../media/audio1.wav"/><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audio" Target="../media/audio10.wav"/><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audio" Target="../media/audio11.wav"/><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audio" Target="../media/audio12.wav"/><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audio" Target="../media/audio13.wav"/><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4.xml"/><Relationship Id="rId7" Type="http://schemas.openxmlformats.org/officeDocument/2006/relationships/image" Target="../media/image19.svg"/><Relationship Id="rId2" Type="http://schemas.openxmlformats.org/officeDocument/2006/relationships/slideLayout" Target="../slideLayouts/slideLayout7.xml"/><Relationship Id="rId1" Type="http://schemas.openxmlformats.org/officeDocument/2006/relationships/audio" Target="../media/audio14.wav"/><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svg"/><Relationship Id="rId2" Type="http://schemas.openxmlformats.org/officeDocument/2006/relationships/slideLayout" Target="../slideLayouts/slideLayout7.xml"/><Relationship Id="rId1" Type="http://schemas.openxmlformats.org/officeDocument/2006/relationships/audio" Target="../media/audio2.wav"/><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audio" Target="../media/audio3.wav"/><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audio" Target="../media/audio4.wav"/><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audio" Target="../media/audio5.wav"/><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audio" Target="../media/audio6.wav"/><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audio" Target="../media/audio7.wav"/><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audio" Target="../media/audio8.wav"/><Relationship Id="rId6" Type="http://schemas.openxmlformats.org/officeDocument/2006/relationships/image" Target="../media/image11.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audio" Target="../media/audio9.wav"/><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657600" y="7962900"/>
            <a:ext cx="9687995" cy="20505"/>
          </a:xfrm>
          <a:prstGeom prst="line">
            <a:avLst/>
          </a:prstGeom>
          <a:ln w="38100" cap="flat">
            <a:solidFill>
              <a:srgbClr val="000000"/>
            </a:solidFill>
            <a:prstDash val="solid"/>
            <a:headEnd type="none" w="sm" len="sm"/>
            <a:tailEnd type="none" w="sm" len="sm"/>
          </a:ln>
        </p:spPr>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3648322" y="387350"/>
            <a:ext cx="9688035" cy="5253216"/>
          </a:xfrm>
          <a:custGeom>
            <a:avLst/>
            <a:gdLst/>
            <a:ahLst/>
            <a:cxnLst/>
            <a:rect l="l" t="t" r="r" b="b"/>
            <a:pathLst>
              <a:path w="9688035" h="5253216">
                <a:moveTo>
                  <a:pt x="0" y="0"/>
                </a:moveTo>
                <a:lnTo>
                  <a:pt x="9688035" y="0"/>
                </a:lnTo>
                <a:lnTo>
                  <a:pt x="9688035" y="5253216"/>
                </a:lnTo>
                <a:lnTo>
                  <a:pt x="0" y="5253216"/>
                </a:lnTo>
                <a:lnTo>
                  <a:pt x="0" y="0"/>
                </a:lnTo>
                <a:close/>
              </a:path>
            </a:pathLst>
          </a:custGeom>
          <a:blipFill>
            <a:blip r:embed="rId7"/>
            <a:stretch>
              <a:fillRect r="-31753"/>
            </a:stretch>
          </a:blipFill>
        </p:spPr>
      </p:sp>
      <p:sp>
        <p:nvSpPr>
          <p:cNvPr id="9" name="TextBox 9"/>
          <p:cNvSpPr txBox="1"/>
          <p:nvPr/>
        </p:nvSpPr>
        <p:spPr>
          <a:xfrm>
            <a:off x="3648281" y="5668757"/>
            <a:ext cx="10524919" cy="2277547"/>
          </a:xfrm>
          <a:prstGeom prst="rect">
            <a:avLst/>
          </a:prstGeom>
        </p:spPr>
        <p:txBody>
          <a:bodyPr wrap="square" lIns="0" tIns="0" rIns="0" bIns="0" rtlCol="0" anchor="t">
            <a:spAutoFit/>
          </a:bodyPr>
          <a:lstStyle/>
          <a:p>
            <a:pPr>
              <a:spcBef>
                <a:spcPct val="0"/>
              </a:spcBef>
            </a:pPr>
            <a:r>
              <a:rPr lang="en-US" sz="6000" dirty="0">
                <a:solidFill>
                  <a:srgbClr val="2A3379"/>
                </a:solidFill>
                <a:latin typeface="Lato Bold"/>
              </a:rPr>
              <a:t>BOOSTING RETAIL </a:t>
            </a:r>
            <a:r>
              <a:rPr lang="en-US" sz="6000" dirty="0" smtClean="0">
                <a:solidFill>
                  <a:srgbClr val="2A3379"/>
                </a:solidFill>
                <a:latin typeface="Lato Bold"/>
              </a:rPr>
              <a:t>REVENUE</a:t>
            </a:r>
          </a:p>
          <a:p>
            <a:pPr>
              <a:spcBef>
                <a:spcPct val="0"/>
              </a:spcBef>
            </a:pPr>
            <a:r>
              <a:rPr lang="en-US" sz="4400" dirty="0" smtClean="0">
                <a:solidFill>
                  <a:schemeClr val="accent1">
                    <a:lumMod val="50000"/>
                  </a:schemeClr>
                </a:solidFill>
                <a:latin typeface="Lato Bold" charset="0"/>
                <a:ea typeface="Lato Bold" charset="0"/>
                <a:cs typeface="Lato Bold" charset="0"/>
              </a:rPr>
              <a:t>Analyzing Macroeconomic Factors and Promotions</a:t>
            </a:r>
            <a:endParaRPr lang="en-US" sz="5400" dirty="0">
              <a:solidFill>
                <a:srgbClr val="2A3379"/>
              </a:solidFill>
              <a:latin typeface="Lato Bold"/>
            </a:endParaRPr>
          </a:p>
        </p:txBody>
      </p:sp>
      <p:sp>
        <p:nvSpPr>
          <p:cNvPr id="11" name="TextBox 10"/>
          <p:cNvSpPr txBox="1"/>
          <p:nvPr/>
        </p:nvSpPr>
        <p:spPr>
          <a:xfrm>
            <a:off x="3657600" y="8115300"/>
            <a:ext cx="6646371" cy="584775"/>
          </a:xfrm>
          <a:prstGeom prst="rect">
            <a:avLst/>
          </a:prstGeom>
          <a:noFill/>
        </p:spPr>
        <p:txBody>
          <a:bodyPr wrap="none" rtlCol="0">
            <a:spAutoFit/>
          </a:bodyPr>
          <a:lstStyle/>
          <a:p>
            <a:r>
              <a:rPr lang="en-US" sz="3200" b="1" dirty="0" smtClean="0">
                <a:solidFill>
                  <a:schemeClr val="accent1">
                    <a:lumMod val="50000"/>
                  </a:schemeClr>
                </a:solidFill>
                <a:latin typeface="Poppins" charset="0"/>
                <a:cs typeface="Poppins" charset="0"/>
              </a:rPr>
              <a:t>A Research Project by Tanusree</a:t>
            </a:r>
            <a:endParaRPr lang="en-US" sz="3200" b="1" dirty="0">
              <a:solidFill>
                <a:schemeClr val="accent1">
                  <a:lumMod val="50000"/>
                </a:schemeClr>
              </a:solidFill>
              <a:latin typeface="Poppins" charset="0"/>
              <a:cs typeface="Poppins" charset="0"/>
            </a:endParaRPr>
          </a:p>
        </p:txBody>
      </p:sp>
      <p:pic>
        <p:nvPicPr>
          <p:cNvPr id="13" name="~PP1071.WAV">
            <a:hlinkClick r:id="" action="ppaction://media"/>
          </p:cNvPr>
          <p:cNvPicPr>
            <a:picLocks noRot="1" noChangeAspect="1"/>
          </p:cNvPicPr>
          <p:nvPr>
            <a:wavAudioFile r:embed="rId1" name="~PP1071.WAV"/>
          </p:nvPr>
        </p:nvPicPr>
        <p:blipFill>
          <a:blip r:embed="rId8"/>
          <a:stretch>
            <a:fillRect/>
          </a:stretch>
        </p:blipFill>
        <p:spPr>
          <a:xfrm>
            <a:off x="17768888" y="9767888"/>
            <a:ext cx="304800" cy="304800"/>
          </a:xfrm>
          <a:prstGeom prst="rect">
            <a:avLst/>
          </a:prstGeom>
        </p:spPr>
      </p:pic>
    </p:spTree>
  </p:cSld>
  <p:clrMapOvr>
    <a:masterClrMapping/>
  </p:clrMapOvr>
  <p:transition advTm="378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54021"/>
            <a:ext cx="13266612" cy="854107"/>
          </a:xfrm>
          <a:prstGeom prst="rect">
            <a:avLst/>
          </a:prstGeom>
        </p:spPr>
        <p:txBody>
          <a:bodyPr lIns="0" tIns="0" rIns="0" bIns="0" rtlCol="0" anchor="t">
            <a:spAutoFit/>
          </a:bodyPr>
          <a:lstStyle/>
          <a:p>
            <a:pPr>
              <a:lnSpc>
                <a:spcPts val="6998"/>
              </a:lnSpc>
              <a:spcBef>
                <a:spcPct val="0"/>
              </a:spcBef>
            </a:pPr>
            <a:r>
              <a:rPr lang="en-US" sz="4998">
                <a:solidFill>
                  <a:srgbClr val="593C8F"/>
                </a:solidFill>
                <a:latin typeface="League Spartan"/>
              </a:rPr>
              <a:t>HOLIDAY VS NON-HOLIDAY WEEKS</a:t>
            </a:r>
          </a:p>
        </p:txBody>
      </p:sp>
      <p:sp>
        <p:nvSpPr>
          <p:cNvPr id="3" name="AutoShape 3"/>
          <p:cNvSpPr/>
          <p:nvPr/>
        </p:nvSpPr>
        <p:spPr>
          <a:xfrm flipV="1">
            <a:off x="1029771" y="1427178"/>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482730" y="649271"/>
            <a:ext cx="3776570" cy="3735371"/>
          </a:xfrm>
          <a:custGeom>
            <a:avLst/>
            <a:gdLst/>
            <a:ahLst/>
            <a:cxnLst/>
            <a:rect l="l" t="t" r="r" b="b"/>
            <a:pathLst>
              <a:path w="3776570" h="3735371">
                <a:moveTo>
                  <a:pt x="0" y="0"/>
                </a:moveTo>
                <a:lnTo>
                  <a:pt x="3776570" y="0"/>
                </a:lnTo>
                <a:lnTo>
                  <a:pt x="3776570" y="3735372"/>
                </a:lnTo>
                <a:lnTo>
                  <a:pt x="0" y="3735372"/>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3181392" y="4339739"/>
            <a:ext cx="8963148" cy="5411042"/>
          </a:xfrm>
          <a:custGeom>
            <a:avLst/>
            <a:gdLst/>
            <a:ahLst/>
            <a:cxnLst/>
            <a:rect l="l" t="t" r="r" b="b"/>
            <a:pathLst>
              <a:path w="8963148" h="5411042">
                <a:moveTo>
                  <a:pt x="0" y="0"/>
                </a:moveTo>
                <a:lnTo>
                  <a:pt x="8963148" y="0"/>
                </a:lnTo>
                <a:lnTo>
                  <a:pt x="8963148" y="5411042"/>
                </a:lnTo>
                <a:lnTo>
                  <a:pt x="0" y="5411042"/>
                </a:lnTo>
                <a:lnTo>
                  <a:pt x="0" y="0"/>
                </a:lnTo>
                <a:close/>
              </a:path>
            </a:pathLst>
          </a:custGeom>
          <a:blipFill>
            <a:blip r:embed="rId6"/>
            <a:stretch>
              <a:fillRect/>
            </a:stretch>
          </a:blipFill>
        </p:spPr>
      </p:sp>
      <p:sp>
        <p:nvSpPr>
          <p:cNvPr id="9" name="TextBox 9"/>
          <p:cNvSpPr txBox="1"/>
          <p:nvPr/>
        </p:nvSpPr>
        <p:spPr>
          <a:xfrm>
            <a:off x="1029660" y="2089003"/>
            <a:ext cx="12305340" cy="1873091"/>
          </a:xfrm>
          <a:prstGeom prst="rect">
            <a:avLst/>
          </a:prstGeom>
        </p:spPr>
        <p:txBody>
          <a:bodyPr wrap="square" lIns="0" tIns="0" rIns="0" bIns="0" rtlCol="0" anchor="t">
            <a:spAutoFit/>
          </a:bodyPr>
          <a:lstStyle/>
          <a:p>
            <a:pPr marL="757004" lvl="1" indent="-378502" algn="just">
              <a:lnSpc>
                <a:spcPts val="4908"/>
              </a:lnSpc>
              <a:buFont typeface="Arial"/>
              <a:buChar char="•"/>
            </a:pPr>
            <a:r>
              <a:rPr lang="en-US" sz="3600" dirty="0">
                <a:solidFill>
                  <a:srgbClr val="000000"/>
                </a:solidFill>
                <a:latin typeface="Baskerville Old Face" pitchFamily="18" charset="0"/>
              </a:rPr>
              <a:t>These stores demonstrate stronger sales performance during weeks that include holidays compared to weeks without any holiday.</a:t>
            </a:r>
          </a:p>
        </p:txBody>
      </p:sp>
      <p:pic>
        <p:nvPicPr>
          <p:cNvPr id="13" name="~PP1157.WAV">
            <a:hlinkClick r:id="" action="ppaction://media"/>
          </p:cNvPr>
          <p:cNvPicPr>
            <a:picLocks noRot="1" noChangeAspect="1"/>
          </p:cNvPicPr>
          <p:nvPr>
            <a:wavAudioFile r:embed="rId1" name="~PP1157.WAV"/>
          </p:nvPr>
        </p:nvPicPr>
        <p:blipFill>
          <a:blip r:embed="rId7"/>
          <a:stretch>
            <a:fillRect/>
          </a:stretch>
        </p:blipFill>
        <p:spPr>
          <a:xfrm>
            <a:off x="17768888" y="9767888"/>
            <a:ext cx="304800" cy="304800"/>
          </a:xfrm>
          <a:prstGeom prst="rect">
            <a:avLst/>
          </a:prstGeom>
        </p:spPr>
      </p:pic>
    </p:spTree>
  </p:cSld>
  <p:clrMapOvr>
    <a:masterClrMapping/>
  </p:clrMapOvr>
  <p:transition advTm="29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811" y="1819169"/>
            <a:ext cx="3254698" cy="19050"/>
          </a:xfrm>
          <a:prstGeom prst="line">
            <a:avLst/>
          </a:prstGeom>
          <a:ln w="38100" cap="flat">
            <a:solidFill>
              <a:srgbClr val="000000"/>
            </a:solidFill>
            <a:prstDash val="solid"/>
            <a:headEnd type="none" w="sm" len="sm"/>
            <a:tailEnd type="none" w="sm" len="sm"/>
          </a:ln>
        </p:spPr>
      </p:sp>
      <p:grpSp>
        <p:nvGrpSpPr>
          <p:cNvPr id="3" name="Group 3"/>
          <p:cNvGrpSpPr/>
          <p:nvPr/>
        </p:nvGrpSpPr>
        <p:grpSpPr>
          <a:xfrm>
            <a:off x="16575764" y="0"/>
            <a:ext cx="1712236" cy="10287000"/>
            <a:chOff x="0" y="0"/>
            <a:chExt cx="450959" cy="2709333"/>
          </a:xfrm>
        </p:grpSpPr>
        <p:sp>
          <p:nvSpPr>
            <p:cNvPr id="4" name="Freeform 4"/>
            <p:cNvSpPr/>
            <p:nvPr/>
          </p:nvSpPr>
          <p:spPr>
            <a:xfrm>
              <a:off x="0" y="0"/>
              <a:ext cx="450959" cy="2709333"/>
            </a:xfrm>
            <a:custGeom>
              <a:avLst/>
              <a:gdLst/>
              <a:ahLst/>
              <a:cxnLst/>
              <a:rect l="l" t="t" r="r" b="b"/>
              <a:pathLst>
                <a:path w="450959" h="2709333">
                  <a:moveTo>
                    <a:pt x="0" y="0"/>
                  </a:moveTo>
                  <a:lnTo>
                    <a:pt x="450959" y="0"/>
                  </a:lnTo>
                  <a:lnTo>
                    <a:pt x="450959" y="2709333"/>
                  </a:lnTo>
                  <a:lnTo>
                    <a:pt x="0" y="2709333"/>
                  </a:lnTo>
                  <a:close/>
                </a:path>
              </a:pathLst>
            </a:custGeom>
            <a:solidFill>
              <a:srgbClr val="593C8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467894" y="334292"/>
            <a:ext cx="2963988" cy="2931654"/>
          </a:xfrm>
          <a:custGeom>
            <a:avLst/>
            <a:gdLst/>
            <a:ahLst/>
            <a:cxnLst/>
            <a:rect l="l" t="t" r="r" b="b"/>
            <a:pathLst>
              <a:path w="2963988" h="2931654">
                <a:moveTo>
                  <a:pt x="0" y="0"/>
                </a:moveTo>
                <a:lnTo>
                  <a:pt x="2963988" y="0"/>
                </a:lnTo>
                <a:lnTo>
                  <a:pt x="2963988" y="2931654"/>
                </a:lnTo>
                <a:lnTo>
                  <a:pt x="0" y="2931654"/>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028700" y="3265946"/>
            <a:ext cx="8394577" cy="5067796"/>
          </a:xfrm>
          <a:custGeom>
            <a:avLst/>
            <a:gdLst/>
            <a:ahLst/>
            <a:cxnLst/>
            <a:rect l="l" t="t" r="r" b="b"/>
            <a:pathLst>
              <a:path w="8394577" h="5067796">
                <a:moveTo>
                  <a:pt x="0" y="0"/>
                </a:moveTo>
                <a:lnTo>
                  <a:pt x="8394577" y="0"/>
                </a:lnTo>
                <a:lnTo>
                  <a:pt x="8394577" y="5067796"/>
                </a:lnTo>
                <a:lnTo>
                  <a:pt x="0" y="5067796"/>
                </a:lnTo>
                <a:lnTo>
                  <a:pt x="0" y="0"/>
                </a:lnTo>
                <a:close/>
              </a:path>
            </a:pathLst>
          </a:custGeom>
          <a:blipFill>
            <a:blip r:embed="rId6"/>
            <a:stretch>
              <a:fillRect/>
            </a:stretch>
          </a:blipFill>
        </p:spPr>
      </p:sp>
      <p:sp>
        <p:nvSpPr>
          <p:cNvPr id="8" name="TextBox 8"/>
          <p:cNvSpPr txBox="1"/>
          <p:nvPr/>
        </p:nvSpPr>
        <p:spPr>
          <a:xfrm>
            <a:off x="1028700" y="933450"/>
            <a:ext cx="13266612" cy="854107"/>
          </a:xfrm>
          <a:prstGeom prst="rect">
            <a:avLst/>
          </a:prstGeom>
        </p:spPr>
        <p:txBody>
          <a:bodyPr lIns="0" tIns="0" rIns="0" bIns="0" rtlCol="0" anchor="t">
            <a:spAutoFit/>
          </a:bodyPr>
          <a:lstStyle/>
          <a:p>
            <a:pPr>
              <a:lnSpc>
                <a:spcPts val="6998"/>
              </a:lnSpc>
              <a:spcBef>
                <a:spcPct val="0"/>
              </a:spcBef>
            </a:pPr>
            <a:r>
              <a:rPr lang="en-US" sz="4998">
                <a:solidFill>
                  <a:srgbClr val="593C8F"/>
                </a:solidFill>
                <a:latin typeface="League Spartan"/>
              </a:rPr>
              <a:t>STORE SIZE AND SALES</a:t>
            </a:r>
          </a:p>
        </p:txBody>
      </p:sp>
      <p:sp>
        <p:nvSpPr>
          <p:cNvPr id="9" name="TextBox 9"/>
          <p:cNvSpPr txBox="1"/>
          <p:nvPr/>
        </p:nvSpPr>
        <p:spPr>
          <a:xfrm>
            <a:off x="9906000" y="3009900"/>
            <a:ext cx="6269539" cy="5512022"/>
          </a:xfrm>
          <a:prstGeom prst="rect">
            <a:avLst/>
          </a:prstGeom>
        </p:spPr>
        <p:txBody>
          <a:bodyPr wrap="square" lIns="0" tIns="0" rIns="0" bIns="0" rtlCol="0" anchor="t">
            <a:spAutoFit/>
          </a:bodyPr>
          <a:lstStyle/>
          <a:p>
            <a:pPr marL="733078" lvl="1" indent="-366539" algn="just">
              <a:lnSpc>
                <a:spcPts val="4753"/>
              </a:lnSpc>
              <a:buFont typeface="Arial"/>
              <a:buChar char="•"/>
            </a:pPr>
            <a:r>
              <a:rPr lang="en-US" sz="3600" dirty="0">
                <a:solidFill>
                  <a:srgbClr val="000000"/>
                </a:solidFill>
                <a:latin typeface="Baskerville Old Face" pitchFamily="18" charset="0"/>
              </a:rPr>
              <a:t>There exists a strong correlation between store size and weekly sales.</a:t>
            </a:r>
          </a:p>
          <a:p>
            <a:pPr marL="733078" lvl="1" indent="-366539">
              <a:lnSpc>
                <a:spcPts val="4753"/>
              </a:lnSpc>
              <a:buFont typeface="Arial"/>
              <a:buChar char="•"/>
            </a:pPr>
            <a:r>
              <a:rPr lang="en-US" sz="3600" dirty="0">
                <a:solidFill>
                  <a:srgbClr val="000000"/>
                </a:solidFill>
                <a:latin typeface="Baskerville Old Face" pitchFamily="18" charset="0"/>
              </a:rPr>
              <a:t>This suggests that larger store facilities tend to attract more customers, ultimately leading to improved sales performance within these establishments.</a:t>
            </a:r>
          </a:p>
        </p:txBody>
      </p:sp>
      <p:pic>
        <p:nvPicPr>
          <p:cNvPr id="10" name="~PP1853.WAV">
            <a:hlinkClick r:id="" action="ppaction://media"/>
          </p:cNvPr>
          <p:cNvPicPr>
            <a:picLocks noRot="1" noChangeAspect="1"/>
          </p:cNvPicPr>
          <p:nvPr>
            <a:wavAudioFile r:embed="rId1" name="~PP1853.WAV"/>
          </p:nvPr>
        </p:nvPicPr>
        <p:blipFill>
          <a:blip r:embed="rId7"/>
          <a:stretch>
            <a:fillRect/>
          </a:stretch>
        </p:blipFill>
        <p:spPr>
          <a:xfrm>
            <a:off x="17768888" y="9767888"/>
            <a:ext cx="304800" cy="304800"/>
          </a:xfrm>
          <a:prstGeom prst="rect">
            <a:avLst/>
          </a:prstGeom>
        </p:spPr>
      </p:pic>
    </p:spTree>
  </p:cSld>
  <p:clrMapOvr>
    <a:masterClrMapping/>
  </p:clrMapOvr>
  <p:transition advTm="223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54021"/>
            <a:ext cx="13266612" cy="854107"/>
          </a:xfrm>
          <a:prstGeom prst="rect">
            <a:avLst/>
          </a:prstGeom>
        </p:spPr>
        <p:txBody>
          <a:bodyPr lIns="0" tIns="0" rIns="0" bIns="0" rtlCol="0" anchor="t">
            <a:spAutoFit/>
          </a:bodyPr>
          <a:lstStyle/>
          <a:p>
            <a:pPr>
              <a:lnSpc>
                <a:spcPts val="6998"/>
              </a:lnSpc>
              <a:spcBef>
                <a:spcPct val="0"/>
              </a:spcBef>
            </a:pPr>
            <a:r>
              <a:rPr lang="en-US" sz="4998">
                <a:solidFill>
                  <a:srgbClr val="593C8F"/>
                </a:solidFill>
                <a:latin typeface="League Spartan"/>
              </a:rPr>
              <a:t>FINDINGS</a:t>
            </a:r>
          </a:p>
        </p:txBody>
      </p:sp>
      <p:sp>
        <p:nvSpPr>
          <p:cNvPr id="3" name="AutoShape 3"/>
          <p:cNvSpPr/>
          <p:nvPr/>
        </p:nvSpPr>
        <p:spPr>
          <a:xfrm flipV="1">
            <a:off x="1028811" y="1484328"/>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6575764" y="0"/>
            <a:ext cx="1712236" cy="10287000"/>
            <a:chOff x="0" y="0"/>
            <a:chExt cx="450959" cy="2709333"/>
          </a:xfrm>
        </p:grpSpPr>
        <p:sp>
          <p:nvSpPr>
            <p:cNvPr id="5" name="Freeform 5"/>
            <p:cNvSpPr/>
            <p:nvPr/>
          </p:nvSpPr>
          <p:spPr>
            <a:xfrm>
              <a:off x="0" y="0"/>
              <a:ext cx="450959" cy="2709333"/>
            </a:xfrm>
            <a:custGeom>
              <a:avLst/>
              <a:gdLst/>
              <a:ahLst/>
              <a:cxnLst/>
              <a:rect l="l" t="t" r="r" b="b"/>
              <a:pathLst>
                <a:path w="450959" h="2709333">
                  <a:moveTo>
                    <a:pt x="0" y="0"/>
                  </a:moveTo>
                  <a:lnTo>
                    <a:pt x="450959" y="0"/>
                  </a:lnTo>
                  <a:lnTo>
                    <a:pt x="450959"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782800" y="334292"/>
            <a:ext cx="2649082" cy="2675608"/>
          </a:xfrm>
          <a:custGeom>
            <a:avLst/>
            <a:gdLst/>
            <a:ahLst/>
            <a:cxnLst/>
            <a:rect l="l" t="t" r="r" b="b"/>
            <a:pathLst>
              <a:path w="2963988" h="2931654">
                <a:moveTo>
                  <a:pt x="0" y="0"/>
                </a:moveTo>
                <a:lnTo>
                  <a:pt x="2963988" y="0"/>
                </a:lnTo>
                <a:lnTo>
                  <a:pt x="2963988" y="2931654"/>
                </a:lnTo>
                <a:lnTo>
                  <a:pt x="0" y="2931654"/>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1447800" y="2552700"/>
            <a:ext cx="13754100" cy="5620962"/>
          </a:xfrm>
          <a:prstGeom prst="rect">
            <a:avLst/>
          </a:prstGeom>
        </p:spPr>
        <p:txBody>
          <a:bodyPr wrap="square" lIns="0" tIns="0" rIns="0" bIns="0" rtlCol="0" anchor="t">
            <a:spAutoFit/>
          </a:bodyPr>
          <a:lstStyle/>
          <a:p>
            <a:pPr marL="1121452" lvl="1" indent="-742950" algn="just">
              <a:lnSpc>
                <a:spcPts val="4908"/>
              </a:lnSpc>
              <a:buFont typeface="+mj-lt"/>
              <a:buAutoNum type="arabicPeriod"/>
            </a:pPr>
            <a:r>
              <a:rPr lang="en-US" sz="3600" dirty="0">
                <a:solidFill>
                  <a:srgbClr val="000000"/>
                </a:solidFill>
                <a:latin typeface="Baskerville Old Face" pitchFamily="18" charset="0"/>
              </a:rPr>
              <a:t>Sales typically rose from March to April, dipped in September to October, and then rebounded towards year-end.</a:t>
            </a:r>
          </a:p>
          <a:p>
            <a:pPr marL="1121452" lvl="1" indent="-742950" algn="just">
              <a:lnSpc>
                <a:spcPts val="4908"/>
              </a:lnSpc>
              <a:buFont typeface="+mj-lt"/>
              <a:buAutoNum type="arabicPeriod"/>
            </a:pPr>
            <a:r>
              <a:rPr lang="en-US" sz="3600" dirty="0">
                <a:solidFill>
                  <a:srgbClr val="000000"/>
                </a:solidFill>
                <a:latin typeface="Baskerville Old Face" pitchFamily="18" charset="0"/>
              </a:rPr>
              <a:t>Over 50% of stores consistently perform below average.</a:t>
            </a:r>
          </a:p>
          <a:p>
            <a:pPr marL="1121452" lvl="1" indent="-742950" algn="just">
              <a:lnSpc>
                <a:spcPts val="4908"/>
              </a:lnSpc>
              <a:buFont typeface="+mj-lt"/>
              <a:buAutoNum type="arabicPeriod"/>
            </a:pPr>
            <a:r>
              <a:rPr lang="en-US" sz="3600" dirty="0">
                <a:solidFill>
                  <a:srgbClr val="000000"/>
                </a:solidFill>
                <a:latin typeface="Baskerville Old Face" pitchFamily="18" charset="0"/>
              </a:rPr>
              <a:t>The macroeconomic conditions of the country do not exert a significant impact on the sales performance.</a:t>
            </a:r>
          </a:p>
          <a:p>
            <a:pPr marL="1121452" lvl="1" indent="-742950" algn="just">
              <a:lnSpc>
                <a:spcPts val="4908"/>
              </a:lnSpc>
              <a:buFont typeface="+mj-lt"/>
              <a:buAutoNum type="arabicPeriod"/>
            </a:pPr>
            <a:r>
              <a:rPr lang="en-US" sz="3600" dirty="0">
                <a:solidFill>
                  <a:srgbClr val="000000"/>
                </a:solidFill>
                <a:latin typeface="Baskerville Old Face" pitchFamily="18" charset="0"/>
              </a:rPr>
              <a:t>Both promotional activities and holiday periods exhibit a positive influence on retail sales.</a:t>
            </a:r>
          </a:p>
          <a:p>
            <a:pPr marL="1121452" lvl="1" indent="-742950" algn="just">
              <a:lnSpc>
                <a:spcPts val="4908"/>
              </a:lnSpc>
              <a:buFont typeface="+mj-lt"/>
              <a:buAutoNum type="arabicPeriod"/>
            </a:pPr>
            <a:r>
              <a:rPr lang="en-US" sz="3600" dirty="0" smtClean="0">
                <a:solidFill>
                  <a:srgbClr val="000000"/>
                </a:solidFill>
                <a:latin typeface="Baskerville Old Face" pitchFamily="18" charset="0"/>
              </a:rPr>
              <a:t>Store </a:t>
            </a:r>
            <a:r>
              <a:rPr lang="en-US" sz="3600" dirty="0">
                <a:solidFill>
                  <a:srgbClr val="000000"/>
                </a:solidFill>
                <a:latin typeface="Baskerville Old Face" pitchFamily="18" charset="0"/>
              </a:rPr>
              <a:t>size is found to have a positive effect on retail sales, indicating that larger store facilities tend to drive higher sales figures.</a:t>
            </a:r>
          </a:p>
        </p:txBody>
      </p:sp>
      <p:pic>
        <p:nvPicPr>
          <p:cNvPr id="10" name="~PP3768.WAV">
            <a:hlinkClick r:id="" action="ppaction://media"/>
          </p:cNvPr>
          <p:cNvPicPr>
            <a:picLocks noRot="1" noChangeAspect="1"/>
          </p:cNvPicPr>
          <p:nvPr>
            <a:wavAudioFile r:embed="rId1" name="~PP3768.WAV"/>
          </p:nvPr>
        </p:nvPicPr>
        <p:blipFill>
          <a:blip r:embed="rId6"/>
          <a:stretch>
            <a:fillRect/>
          </a:stretch>
        </p:blipFill>
        <p:spPr>
          <a:xfrm>
            <a:off x="17768888" y="9767888"/>
            <a:ext cx="304800" cy="304800"/>
          </a:xfrm>
          <a:prstGeom prst="rect">
            <a:avLst/>
          </a:prstGeom>
        </p:spPr>
      </p:pic>
    </p:spTree>
  </p:cSld>
  <p:clrMapOvr>
    <a:masterClrMapping/>
  </p:clrMapOvr>
  <p:transition advTm="534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54021"/>
            <a:ext cx="13266612" cy="854107"/>
          </a:xfrm>
          <a:prstGeom prst="rect">
            <a:avLst/>
          </a:prstGeom>
        </p:spPr>
        <p:txBody>
          <a:bodyPr lIns="0" tIns="0" rIns="0" bIns="0" rtlCol="0" anchor="t">
            <a:spAutoFit/>
          </a:bodyPr>
          <a:lstStyle/>
          <a:p>
            <a:pPr>
              <a:lnSpc>
                <a:spcPts val="6998"/>
              </a:lnSpc>
              <a:spcBef>
                <a:spcPct val="0"/>
              </a:spcBef>
            </a:pPr>
            <a:r>
              <a:rPr lang="en-US" sz="4998" dirty="0">
                <a:solidFill>
                  <a:srgbClr val="593C8F"/>
                </a:solidFill>
                <a:latin typeface="League Spartan"/>
              </a:rPr>
              <a:t>RECOMMENDATIONS</a:t>
            </a:r>
          </a:p>
        </p:txBody>
      </p:sp>
      <p:sp>
        <p:nvSpPr>
          <p:cNvPr id="3" name="AutoShape 3"/>
          <p:cNvSpPr/>
          <p:nvPr/>
        </p:nvSpPr>
        <p:spPr>
          <a:xfrm flipV="1">
            <a:off x="1028811" y="1484328"/>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6575764" y="0"/>
            <a:ext cx="1712236" cy="10287000"/>
            <a:chOff x="0" y="0"/>
            <a:chExt cx="450959" cy="2709333"/>
          </a:xfrm>
        </p:grpSpPr>
        <p:sp>
          <p:nvSpPr>
            <p:cNvPr id="5" name="Freeform 5"/>
            <p:cNvSpPr/>
            <p:nvPr/>
          </p:nvSpPr>
          <p:spPr>
            <a:xfrm>
              <a:off x="0" y="0"/>
              <a:ext cx="450959" cy="2709333"/>
            </a:xfrm>
            <a:custGeom>
              <a:avLst/>
              <a:gdLst/>
              <a:ahLst/>
              <a:cxnLst/>
              <a:rect l="l" t="t" r="r" b="b"/>
              <a:pathLst>
                <a:path w="450959" h="2709333">
                  <a:moveTo>
                    <a:pt x="0" y="0"/>
                  </a:moveTo>
                  <a:lnTo>
                    <a:pt x="450959" y="0"/>
                  </a:lnTo>
                  <a:lnTo>
                    <a:pt x="450959"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467894" y="334292"/>
            <a:ext cx="2963988" cy="2931654"/>
          </a:xfrm>
          <a:custGeom>
            <a:avLst/>
            <a:gdLst/>
            <a:ahLst/>
            <a:cxnLst/>
            <a:rect l="l" t="t" r="r" b="b"/>
            <a:pathLst>
              <a:path w="2963988" h="2931654">
                <a:moveTo>
                  <a:pt x="0" y="0"/>
                </a:moveTo>
                <a:lnTo>
                  <a:pt x="2963988" y="0"/>
                </a:lnTo>
                <a:lnTo>
                  <a:pt x="2963988" y="2931654"/>
                </a:lnTo>
                <a:lnTo>
                  <a:pt x="0" y="2931654"/>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1905000" y="2324100"/>
            <a:ext cx="12077699" cy="6283771"/>
          </a:xfrm>
          <a:prstGeom prst="rect">
            <a:avLst/>
          </a:prstGeom>
        </p:spPr>
        <p:txBody>
          <a:bodyPr wrap="square" lIns="0" tIns="0" rIns="0" bIns="0" rtlCol="0" anchor="t">
            <a:spAutoFit/>
          </a:bodyPr>
          <a:lstStyle/>
          <a:p>
            <a:pPr marL="757004" lvl="1" indent="-378502" algn="just">
              <a:lnSpc>
                <a:spcPts val="4908"/>
              </a:lnSpc>
              <a:buFont typeface="Arial"/>
              <a:buChar char="•"/>
            </a:pPr>
            <a:r>
              <a:rPr lang="en-US" sz="4000" dirty="0" smtClean="0">
                <a:solidFill>
                  <a:srgbClr val="000000"/>
                </a:solidFill>
                <a:latin typeface="Baskerville Old Face" pitchFamily="18" charset="0"/>
              </a:rPr>
              <a:t>Implementation of </a:t>
            </a:r>
            <a:r>
              <a:rPr lang="en-US" sz="4000" dirty="0">
                <a:solidFill>
                  <a:srgbClr val="000000"/>
                </a:solidFill>
                <a:latin typeface="Baskerville Old Face" pitchFamily="18" charset="0"/>
              </a:rPr>
              <a:t>discount schemes, combo offers, and free gift vouchers for customers during holiday weeks.</a:t>
            </a:r>
          </a:p>
          <a:p>
            <a:pPr marL="757004" lvl="1" indent="-378502" algn="just">
              <a:lnSpc>
                <a:spcPts val="4908"/>
              </a:lnSpc>
              <a:buFont typeface="Arial"/>
              <a:buChar char="•"/>
            </a:pPr>
            <a:r>
              <a:rPr lang="en-US" sz="4000" dirty="0">
                <a:solidFill>
                  <a:srgbClr val="000000"/>
                </a:solidFill>
                <a:latin typeface="Baskerville Old Face" pitchFamily="18" charset="0"/>
              </a:rPr>
              <a:t>Promotional activities should be strategically scheduled for the months of January-February and September-October.</a:t>
            </a:r>
          </a:p>
          <a:p>
            <a:pPr marL="757004" lvl="1" indent="-378502" algn="just">
              <a:lnSpc>
                <a:spcPts val="4908"/>
              </a:lnSpc>
              <a:buFont typeface="Arial"/>
              <a:buChar char="•"/>
            </a:pPr>
            <a:r>
              <a:rPr lang="en-US" sz="4000" dirty="0" smtClean="0">
                <a:solidFill>
                  <a:srgbClr val="000000"/>
                </a:solidFill>
                <a:latin typeface="Baskerville Old Face" pitchFamily="18" charset="0"/>
              </a:rPr>
              <a:t>Stores with consistent underperformance require investigation and strategic intervention. If they consistently have high customer traffic, consider expanding their size.</a:t>
            </a:r>
            <a:endParaRPr lang="en-US" sz="4000" dirty="0">
              <a:solidFill>
                <a:srgbClr val="000000"/>
              </a:solidFill>
              <a:latin typeface="Baskerville Old Face" pitchFamily="18" charset="0"/>
            </a:endParaRPr>
          </a:p>
        </p:txBody>
      </p:sp>
      <p:pic>
        <p:nvPicPr>
          <p:cNvPr id="10" name="~PP3825.WAV">
            <a:hlinkClick r:id="" action="ppaction://media"/>
          </p:cNvPr>
          <p:cNvPicPr>
            <a:picLocks noRot="1" noChangeAspect="1"/>
          </p:cNvPicPr>
          <p:nvPr>
            <a:wavAudioFile r:embed="rId1" name="~PP3825.WAV"/>
          </p:nvPr>
        </p:nvPicPr>
        <p:blipFill>
          <a:blip r:embed="rId6"/>
          <a:stretch>
            <a:fillRect/>
          </a:stretch>
        </p:blipFill>
        <p:spPr>
          <a:xfrm>
            <a:off x="17768888" y="9767888"/>
            <a:ext cx="304800" cy="304800"/>
          </a:xfrm>
          <a:prstGeom prst="rect">
            <a:avLst/>
          </a:prstGeom>
        </p:spPr>
      </p:pic>
    </p:spTree>
  </p:cSld>
  <p:clrMapOvr>
    <a:masterClrMapping/>
  </p:clrMapOvr>
  <p:transition advTm="52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75000"/>
            </a:blip>
            <a:stretch>
              <a:fillRect l="-4837" t="-17888" r="-7226" b="-34268"/>
            </a:stretch>
          </a:blipFill>
        </p:spPr>
      </p:sp>
      <p:grpSp>
        <p:nvGrpSpPr>
          <p:cNvPr id="3" name="Group 3"/>
          <p:cNvGrpSpPr/>
          <p:nvPr/>
        </p:nvGrpSpPr>
        <p:grpSpPr>
          <a:xfrm rot="303597">
            <a:off x="4310308" y="2205502"/>
            <a:ext cx="9896532" cy="5875996"/>
            <a:chOff x="0" y="0"/>
            <a:chExt cx="13195376" cy="7834662"/>
          </a:xfrm>
        </p:grpSpPr>
        <p:sp>
          <p:nvSpPr>
            <p:cNvPr id="4" name="Freeform 4"/>
            <p:cNvSpPr/>
            <p:nvPr/>
          </p:nvSpPr>
          <p:spPr>
            <a:xfrm rot="-278853">
              <a:off x="359408" y="2676496"/>
              <a:ext cx="12668305" cy="4652582"/>
            </a:xfrm>
            <a:custGeom>
              <a:avLst/>
              <a:gdLst/>
              <a:ahLst/>
              <a:cxnLst/>
              <a:rect l="l" t="t" r="r" b="b"/>
              <a:pathLst>
                <a:path w="12668305" h="4652582">
                  <a:moveTo>
                    <a:pt x="0" y="0"/>
                  </a:moveTo>
                  <a:lnTo>
                    <a:pt x="12668304" y="0"/>
                  </a:lnTo>
                  <a:lnTo>
                    <a:pt x="12668304" y="4652582"/>
                  </a:lnTo>
                  <a:lnTo>
                    <a:pt x="0" y="4652582"/>
                  </a:lnTo>
                  <a:lnTo>
                    <a:pt x="0" y="0"/>
                  </a:lnTo>
                  <a:close/>
                </a:path>
              </a:pathLst>
            </a:custGeom>
            <a:blipFill>
              <a:blip r:embed="rId5"/>
              <a:stretch>
                <a:fillRect l="-33561" r="-39267"/>
              </a:stretch>
            </a:blipFill>
          </p:spPr>
        </p:sp>
        <p:sp>
          <p:nvSpPr>
            <p:cNvPr id="5" name="Freeform 5"/>
            <p:cNvSpPr/>
            <p:nvPr/>
          </p:nvSpPr>
          <p:spPr>
            <a:xfrm rot="10516286">
              <a:off x="170210" y="514240"/>
              <a:ext cx="12668305" cy="4652582"/>
            </a:xfrm>
            <a:custGeom>
              <a:avLst/>
              <a:gdLst/>
              <a:ahLst/>
              <a:cxnLst/>
              <a:rect l="l" t="t" r="r" b="b"/>
              <a:pathLst>
                <a:path w="12668305" h="4652582">
                  <a:moveTo>
                    <a:pt x="0" y="0"/>
                  </a:moveTo>
                  <a:lnTo>
                    <a:pt x="12668304" y="0"/>
                  </a:lnTo>
                  <a:lnTo>
                    <a:pt x="12668304" y="4652581"/>
                  </a:lnTo>
                  <a:lnTo>
                    <a:pt x="0" y="4652581"/>
                  </a:lnTo>
                  <a:lnTo>
                    <a:pt x="0" y="0"/>
                  </a:lnTo>
                  <a:close/>
                </a:path>
              </a:pathLst>
            </a:custGeom>
            <a:blipFill>
              <a:blip r:embed="rId5"/>
              <a:stretch>
                <a:fillRect l="-33561" r="-39267"/>
              </a:stretch>
            </a:blipFill>
          </p:spPr>
        </p:sp>
      </p:grpSp>
      <p:sp>
        <p:nvSpPr>
          <p:cNvPr id="6" name="TextBox 6"/>
          <p:cNvSpPr txBox="1"/>
          <p:nvPr/>
        </p:nvSpPr>
        <p:spPr>
          <a:xfrm rot="7990">
            <a:off x="4369294" y="3923426"/>
            <a:ext cx="9549411" cy="2821149"/>
          </a:xfrm>
          <a:prstGeom prst="rect">
            <a:avLst/>
          </a:prstGeom>
        </p:spPr>
        <p:txBody>
          <a:bodyPr lIns="0" tIns="0" rIns="0" bIns="0" rtlCol="0" anchor="t">
            <a:spAutoFit/>
          </a:bodyPr>
          <a:lstStyle/>
          <a:p>
            <a:pPr algn="ctr">
              <a:lnSpc>
                <a:spcPts val="21068"/>
              </a:lnSpc>
            </a:pPr>
            <a:r>
              <a:rPr lang="en-US" sz="21068" spc="610">
                <a:solidFill>
                  <a:srgbClr val="593C8F"/>
                </a:solidFill>
                <a:latin typeface="Better Together Condensed"/>
              </a:rPr>
              <a:t>Thank You</a:t>
            </a:r>
          </a:p>
        </p:txBody>
      </p:sp>
      <p:sp>
        <p:nvSpPr>
          <p:cNvPr id="7" name="Freeform 7"/>
          <p:cNvSpPr/>
          <p:nvPr/>
        </p:nvSpPr>
        <p:spPr>
          <a:xfrm rot="-775077" flipH="1" flipV="1">
            <a:off x="14686266" y="5014336"/>
            <a:ext cx="3878295" cy="4109947"/>
          </a:xfrm>
          <a:custGeom>
            <a:avLst/>
            <a:gdLst/>
            <a:ahLst/>
            <a:cxnLst/>
            <a:rect l="l" t="t" r="r" b="b"/>
            <a:pathLst>
              <a:path w="3878295" h="4109947">
                <a:moveTo>
                  <a:pt x="3878295" y="4109947"/>
                </a:moveTo>
                <a:lnTo>
                  <a:pt x="0" y="4109947"/>
                </a:lnTo>
                <a:lnTo>
                  <a:pt x="0" y="0"/>
                </a:lnTo>
                <a:lnTo>
                  <a:pt x="3878295" y="0"/>
                </a:lnTo>
                <a:lnTo>
                  <a:pt x="3878295" y="4109947"/>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1388038">
            <a:off x="1535433" y="6248712"/>
            <a:ext cx="1569287" cy="2249873"/>
          </a:xfrm>
          <a:custGeom>
            <a:avLst/>
            <a:gdLst/>
            <a:ahLst/>
            <a:cxnLst/>
            <a:rect l="l" t="t" r="r" b="b"/>
            <a:pathLst>
              <a:path w="1569287" h="2249873">
                <a:moveTo>
                  <a:pt x="0" y="0"/>
                </a:moveTo>
                <a:lnTo>
                  <a:pt x="1569286" y="0"/>
                </a:lnTo>
                <a:lnTo>
                  <a:pt x="1569286" y="2249874"/>
                </a:lnTo>
                <a:lnTo>
                  <a:pt x="0" y="224987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rot="10114635" flipH="1" flipV="1">
            <a:off x="-222849" y="513110"/>
            <a:ext cx="3878295" cy="4109947"/>
          </a:xfrm>
          <a:custGeom>
            <a:avLst/>
            <a:gdLst/>
            <a:ahLst/>
            <a:cxnLst/>
            <a:rect l="l" t="t" r="r" b="b"/>
            <a:pathLst>
              <a:path w="3878295" h="4109947">
                <a:moveTo>
                  <a:pt x="3878296" y="4109946"/>
                </a:moveTo>
                <a:lnTo>
                  <a:pt x="0" y="4109946"/>
                </a:lnTo>
                <a:lnTo>
                  <a:pt x="0" y="0"/>
                </a:lnTo>
                <a:lnTo>
                  <a:pt x="3878296" y="0"/>
                </a:lnTo>
                <a:lnTo>
                  <a:pt x="3878296" y="4109946"/>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Freeform 10"/>
          <p:cNvSpPr/>
          <p:nvPr/>
        </p:nvSpPr>
        <p:spPr>
          <a:xfrm rot="1388038">
            <a:off x="13952086" y="655587"/>
            <a:ext cx="1569287" cy="2249873"/>
          </a:xfrm>
          <a:custGeom>
            <a:avLst/>
            <a:gdLst/>
            <a:ahLst/>
            <a:cxnLst/>
            <a:rect l="l" t="t" r="r" b="b"/>
            <a:pathLst>
              <a:path w="1569287" h="2249873">
                <a:moveTo>
                  <a:pt x="0" y="0"/>
                </a:moveTo>
                <a:lnTo>
                  <a:pt x="1569287" y="0"/>
                </a:lnTo>
                <a:lnTo>
                  <a:pt x="1569287" y="2249873"/>
                </a:lnTo>
                <a:lnTo>
                  <a:pt x="0" y="224987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pic>
        <p:nvPicPr>
          <p:cNvPr id="11" name="~PP703.WAV">
            <a:hlinkClick r:id="" action="ppaction://media"/>
          </p:cNvPr>
          <p:cNvPicPr>
            <a:picLocks noRot="1" noChangeAspect="1"/>
          </p:cNvPicPr>
          <p:nvPr>
            <a:wavAudioFile r:embed="rId1" name="~PP703.WAV"/>
          </p:nvPr>
        </p:nvPicPr>
        <p:blipFill>
          <a:blip r:embed="rId10"/>
          <a:stretch>
            <a:fillRect/>
          </a:stretch>
        </p:blipFill>
        <p:spPr>
          <a:xfrm>
            <a:off x="17768888" y="9767888"/>
            <a:ext cx="304800" cy="304800"/>
          </a:xfrm>
          <a:prstGeom prst="rect">
            <a:avLst/>
          </a:prstGeom>
        </p:spPr>
      </p:pic>
    </p:spTree>
  </p:cSld>
  <p:clrMapOvr>
    <a:masterClrMapping/>
  </p:clrMapOvr>
  <p:transition advTm="151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79971" y="1384031"/>
            <a:ext cx="4957463"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CONTENT</a:t>
            </a:r>
          </a:p>
        </p:txBody>
      </p:sp>
      <p:sp>
        <p:nvSpPr>
          <p:cNvPr id="3" name="AutoShape 3"/>
          <p:cNvSpPr/>
          <p:nvPr/>
        </p:nvSpPr>
        <p:spPr>
          <a:xfrm flipV="1">
            <a:off x="1880082"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906355" y="4058240"/>
            <a:ext cx="4295545" cy="3491106"/>
          </a:xfrm>
          <a:custGeom>
            <a:avLst/>
            <a:gdLst/>
            <a:ahLst/>
            <a:cxnLst/>
            <a:rect l="l" t="t" r="r" b="b"/>
            <a:pathLst>
              <a:path w="4295545" h="3491106">
                <a:moveTo>
                  <a:pt x="0" y="0"/>
                </a:moveTo>
                <a:lnTo>
                  <a:pt x="4295545" y="0"/>
                </a:lnTo>
                <a:lnTo>
                  <a:pt x="4295545" y="3491107"/>
                </a:lnTo>
                <a:lnTo>
                  <a:pt x="0" y="349110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1447800" y="2781300"/>
            <a:ext cx="7848600" cy="6093976"/>
          </a:xfrm>
          <a:prstGeom prst="rect">
            <a:avLst/>
          </a:prstGeom>
        </p:spPr>
        <p:txBody>
          <a:bodyPr wrap="square" lIns="0" tIns="0" rIns="0" bIns="0" rtlCol="0" anchor="t">
            <a:spAutoFit/>
          </a:bodyPr>
          <a:lstStyle/>
          <a:p>
            <a:pPr marL="640080" lvl="1" indent="-281350">
              <a:buFont typeface="Arial"/>
              <a:buChar char="•"/>
            </a:pPr>
            <a:r>
              <a:rPr lang="en-US" sz="3600" dirty="0">
                <a:solidFill>
                  <a:srgbClr val="000000"/>
                </a:solidFill>
                <a:latin typeface="Baskerville Old Face" pitchFamily="18" charset="0"/>
              </a:rPr>
              <a:t>Case study</a:t>
            </a:r>
          </a:p>
          <a:p>
            <a:pPr marL="640080" lvl="1" indent="-281350">
              <a:buFont typeface="Arial"/>
              <a:buChar char="•"/>
            </a:pPr>
            <a:r>
              <a:rPr lang="en-US" sz="3600" dirty="0">
                <a:solidFill>
                  <a:srgbClr val="000000"/>
                </a:solidFill>
                <a:latin typeface="Baskerville Old Face" pitchFamily="18" charset="0"/>
              </a:rPr>
              <a:t>Objectives</a:t>
            </a:r>
          </a:p>
          <a:p>
            <a:pPr marL="640080" lvl="1" indent="-281350">
              <a:buFont typeface="Arial"/>
              <a:buChar char="•"/>
            </a:pPr>
            <a:r>
              <a:rPr lang="en-US" sz="3600" dirty="0">
                <a:solidFill>
                  <a:srgbClr val="000000"/>
                </a:solidFill>
                <a:latin typeface="Baskerville Old Face" pitchFamily="18" charset="0"/>
              </a:rPr>
              <a:t>Retail Sales (2020-2022)</a:t>
            </a:r>
          </a:p>
          <a:p>
            <a:pPr marL="640080" lvl="1" indent="-281350">
              <a:buFont typeface="Arial"/>
              <a:buChar char="•"/>
            </a:pPr>
            <a:r>
              <a:rPr lang="en-US" sz="3600" dirty="0">
                <a:solidFill>
                  <a:srgbClr val="000000"/>
                </a:solidFill>
                <a:latin typeface="Baskerville Old Face" pitchFamily="18" charset="0"/>
              </a:rPr>
              <a:t>Important determinants of retail sales</a:t>
            </a:r>
          </a:p>
          <a:p>
            <a:pPr marL="640080" lvl="1" indent="-281350">
              <a:buFont typeface="Arial"/>
              <a:buChar char="•"/>
            </a:pPr>
            <a:r>
              <a:rPr lang="en-US" sz="3600" dirty="0">
                <a:solidFill>
                  <a:srgbClr val="000000"/>
                </a:solidFill>
                <a:latin typeface="Baskerville Old Face" pitchFamily="18" charset="0"/>
              </a:rPr>
              <a:t>Correlation Analysis</a:t>
            </a:r>
          </a:p>
          <a:p>
            <a:pPr marL="640080" lvl="1" indent="-281350">
              <a:buFont typeface="Arial"/>
              <a:buChar char="•"/>
            </a:pPr>
            <a:r>
              <a:rPr lang="en-US" sz="3600" dirty="0">
                <a:solidFill>
                  <a:srgbClr val="000000"/>
                </a:solidFill>
                <a:latin typeface="Baskerville Old Face" pitchFamily="18" charset="0"/>
              </a:rPr>
              <a:t>Regression Analysis</a:t>
            </a:r>
          </a:p>
          <a:p>
            <a:pPr marL="640080" lvl="1" indent="-281350">
              <a:buFont typeface="Arial"/>
              <a:buChar char="•"/>
            </a:pPr>
            <a:r>
              <a:rPr lang="en-US" sz="3600" dirty="0">
                <a:solidFill>
                  <a:srgbClr val="000000"/>
                </a:solidFill>
                <a:latin typeface="Baskerville Old Face" pitchFamily="18" charset="0"/>
              </a:rPr>
              <a:t>Holiday Vs non-holiday weeks</a:t>
            </a:r>
          </a:p>
          <a:p>
            <a:pPr marL="640080" lvl="1" indent="-281350">
              <a:buFont typeface="Arial"/>
              <a:buChar char="•"/>
            </a:pPr>
            <a:r>
              <a:rPr lang="en-US" sz="3600" dirty="0" smtClean="0">
                <a:solidFill>
                  <a:srgbClr val="000000"/>
                </a:solidFill>
                <a:latin typeface="Baskerville Old Face" pitchFamily="18" charset="0"/>
              </a:rPr>
              <a:t>Store </a:t>
            </a:r>
            <a:r>
              <a:rPr lang="en-US" sz="3600" dirty="0">
                <a:solidFill>
                  <a:srgbClr val="000000"/>
                </a:solidFill>
                <a:latin typeface="Baskerville Old Face" pitchFamily="18" charset="0"/>
              </a:rPr>
              <a:t>size and Sales</a:t>
            </a:r>
          </a:p>
          <a:p>
            <a:pPr marL="640080" lvl="1" indent="-281350">
              <a:buFont typeface="Arial"/>
              <a:buChar char="•"/>
            </a:pPr>
            <a:r>
              <a:rPr lang="en-US" sz="3600" dirty="0">
                <a:solidFill>
                  <a:srgbClr val="000000"/>
                </a:solidFill>
                <a:latin typeface="Baskerville Old Face" pitchFamily="18" charset="0"/>
              </a:rPr>
              <a:t>Store Type and Sales</a:t>
            </a:r>
          </a:p>
          <a:p>
            <a:pPr marL="640080" lvl="1" indent="-281350">
              <a:buFont typeface="Arial"/>
              <a:buChar char="•"/>
            </a:pPr>
            <a:r>
              <a:rPr lang="en-US" sz="3600" dirty="0">
                <a:solidFill>
                  <a:srgbClr val="000000"/>
                </a:solidFill>
                <a:latin typeface="Baskerville Old Face" pitchFamily="18" charset="0"/>
              </a:rPr>
              <a:t>Findings</a:t>
            </a:r>
          </a:p>
          <a:p>
            <a:pPr marL="640080" lvl="1" indent="-281350">
              <a:buFont typeface="Arial"/>
              <a:buChar char="•"/>
            </a:pPr>
            <a:r>
              <a:rPr lang="en-US" sz="3600" dirty="0">
                <a:solidFill>
                  <a:srgbClr val="000000"/>
                </a:solidFill>
                <a:latin typeface="Baskerville Old Face" pitchFamily="18" charset="0"/>
              </a:rPr>
              <a:t>Recommendations</a:t>
            </a:r>
          </a:p>
        </p:txBody>
      </p:sp>
      <p:sp>
        <p:nvSpPr>
          <p:cNvPr id="9" name="Freeform 9"/>
          <p:cNvSpPr/>
          <p:nvPr/>
        </p:nvSpPr>
        <p:spPr>
          <a:xfrm>
            <a:off x="12584766" y="45818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alphaModFix amt="37000"/>
              <a:extLst>
                <a:ext uri="{96DAC541-7B7A-43D3-8B79-37D633B846F1}">
                  <asvg:svgBlip xmlns="" xmlns:asvg="http://schemas.microsoft.com/office/drawing/2016/SVG/main" r:embed="rId7"/>
                </a:ext>
              </a:extLst>
            </a:blip>
            <a:stretch>
              <a:fillRect/>
            </a:stretch>
          </a:blipFill>
        </p:spPr>
      </p:sp>
      <p:pic>
        <p:nvPicPr>
          <p:cNvPr id="11" name="~PP216.WAV">
            <a:hlinkClick r:id="" action="ppaction://media"/>
          </p:cNvPr>
          <p:cNvPicPr>
            <a:picLocks noRot="1" noChangeAspect="1"/>
          </p:cNvPicPr>
          <p:nvPr>
            <a:wavAudioFile r:embed="rId1" name="~PP216.WAV"/>
          </p:nvPr>
        </p:nvPicPr>
        <p:blipFill>
          <a:blip r:embed="rId8"/>
          <a:stretch>
            <a:fillRect/>
          </a:stretch>
        </p:blipFill>
        <p:spPr>
          <a:xfrm>
            <a:off x="17768888" y="9767888"/>
            <a:ext cx="304800" cy="304800"/>
          </a:xfrm>
          <a:prstGeom prst="rect">
            <a:avLst/>
          </a:prstGeom>
        </p:spPr>
      </p:pic>
    </p:spTree>
  </p:cSld>
  <p:clrMapOvr>
    <a:masterClrMapping/>
  </p:clrMapOvr>
  <p:transition advTm="190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84031"/>
            <a:ext cx="4957463"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CASE STUDY</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1" y="3143917"/>
            <a:ext cx="12382500" cy="5065489"/>
          </a:xfrm>
          <a:prstGeom prst="rect">
            <a:avLst/>
          </a:prstGeom>
        </p:spPr>
        <p:txBody>
          <a:bodyPr wrap="square" lIns="0" tIns="0" rIns="0" bIns="0" rtlCol="0" anchor="t">
            <a:spAutoFit/>
          </a:bodyPr>
          <a:lstStyle/>
          <a:p>
            <a:pPr algn="just">
              <a:lnSpc>
                <a:spcPts val="4908"/>
              </a:lnSpc>
            </a:pPr>
            <a:r>
              <a:rPr lang="en-US" sz="3506" dirty="0">
                <a:solidFill>
                  <a:srgbClr val="000000"/>
                </a:solidFill>
                <a:latin typeface="Baskerville Old Face" pitchFamily="18" charset="0"/>
              </a:rPr>
              <a:t>This case study includes </a:t>
            </a:r>
            <a:r>
              <a:rPr lang="en-US" sz="3506" dirty="0">
                <a:solidFill>
                  <a:srgbClr val="593C8F"/>
                </a:solidFill>
                <a:latin typeface="Baskerville Old Face" pitchFamily="18" charset="0"/>
              </a:rPr>
              <a:t>three datasets</a:t>
            </a:r>
            <a:r>
              <a:rPr lang="en-US" sz="3506" dirty="0">
                <a:solidFill>
                  <a:srgbClr val="000000"/>
                </a:solidFill>
                <a:latin typeface="Baskerville Old Face" pitchFamily="18" charset="0"/>
              </a:rPr>
              <a:t> pertaining to retail store sales performance in the United Kingdom:</a:t>
            </a:r>
          </a:p>
          <a:p>
            <a:pPr marL="757004" lvl="1" indent="-378502" algn="just">
              <a:lnSpc>
                <a:spcPts val="4908"/>
              </a:lnSpc>
              <a:buFont typeface="Arial"/>
              <a:buChar char="•"/>
            </a:pPr>
            <a:r>
              <a:rPr lang="en-US" sz="3506" dirty="0">
                <a:solidFill>
                  <a:srgbClr val="000000"/>
                </a:solidFill>
                <a:latin typeface="Baskerville Old Face" pitchFamily="18" charset="0"/>
              </a:rPr>
              <a:t>Features: Independent variables like promotional expenses and macroeconomic factors.</a:t>
            </a:r>
          </a:p>
          <a:p>
            <a:pPr marL="757004" lvl="1" indent="-378502" algn="just">
              <a:lnSpc>
                <a:spcPts val="4908"/>
              </a:lnSpc>
              <a:buFont typeface="Arial"/>
              <a:buChar char="•"/>
            </a:pPr>
            <a:r>
              <a:rPr lang="en-US" sz="3506" dirty="0">
                <a:solidFill>
                  <a:srgbClr val="000000"/>
                </a:solidFill>
                <a:latin typeface="Baskerville Old Face" pitchFamily="18" charset="0"/>
              </a:rPr>
              <a:t>Sales: Weekly sales data for 45 UK neighborhood stores (physical stores) from 2020-2022.</a:t>
            </a:r>
          </a:p>
          <a:p>
            <a:pPr marL="757004" lvl="1" indent="-378502" algn="just">
              <a:lnSpc>
                <a:spcPts val="4908"/>
              </a:lnSpc>
              <a:buFont typeface="Arial"/>
              <a:buChar char="•"/>
            </a:pPr>
            <a:r>
              <a:rPr lang="en-US" sz="3506" dirty="0">
                <a:solidFill>
                  <a:srgbClr val="000000"/>
                </a:solidFill>
                <a:latin typeface="Baskerville Old Face" pitchFamily="18" charset="0"/>
              </a:rPr>
              <a:t>Stores: Information about store size and type.</a:t>
            </a:r>
          </a:p>
          <a:p>
            <a:pPr>
              <a:lnSpc>
                <a:spcPts val="5188"/>
              </a:lnSpc>
              <a:spcBef>
                <a:spcPct val="0"/>
              </a:spcBef>
            </a:pPr>
            <a:endParaRPr>
              <a:latin typeface="Baskerville Old Face" pitchFamily="18" charset="0"/>
            </a:endParaRPr>
          </a:p>
        </p:txBody>
      </p:sp>
      <p:sp>
        <p:nvSpPr>
          <p:cNvPr id="8" name="Freeform 8"/>
          <p:cNvSpPr/>
          <p:nvPr/>
        </p:nvSpPr>
        <p:spPr>
          <a:xfrm>
            <a:off x="12584766" y="60316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pic>
        <p:nvPicPr>
          <p:cNvPr id="12" name="~PP2173.WAV">
            <a:hlinkClick r:id="" action="ppaction://media"/>
          </p:cNvPr>
          <p:cNvPicPr>
            <a:picLocks noRot="1" noChangeAspect="1"/>
          </p:cNvPicPr>
          <p:nvPr>
            <a:wavAudioFile r:embed="rId1" name="~PP2173.WAV"/>
          </p:nvPr>
        </p:nvPicPr>
        <p:blipFill>
          <a:blip r:embed="rId6"/>
          <a:stretch>
            <a:fillRect/>
          </a:stretch>
        </p:blipFill>
        <p:spPr>
          <a:xfrm>
            <a:off x="17768888" y="9767888"/>
            <a:ext cx="304800" cy="304800"/>
          </a:xfrm>
          <a:prstGeom prst="rect">
            <a:avLst/>
          </a:prstGeom>
        </p:spPr>
      </p:pic>
    </p:spTree>
  </p:cSld>
  <p:clrMapOvr>
    <a:masterClrMapping/>
  </p:clrMapOvr>
  <p:transition advTm="502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84031"/>
            <a:ext cx="4957463"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OBJECTIVES</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62000" y="2781300"/>
            <a:ext cx="12015115" cy="5638210"/>
          </a:xfrm>
          <a:prstGeom prst="rect">
            <a:avLst/>
          </a:prstGeom>
        </p:spPr>
        <p:txBody>
          <a:bodyPr lIns="0" tIns="0" rIns="0" bIns="0" rtlCol="0" anchor="t">
            <a:spAutoFit/>
          </a:bodyPr>
          <a:lstStyle/>
          <a:p>
            <a:pPr marL="757004" lvl="1" indent="-378502">
              <a:lnSpc>
                <a:spcPts val="4908"/>
              </a:lnSpc>
              <a:buFont typeface="Arial"/>
              <a:buChar char="•"/>
            </a:pPr>
            <a:r>
              <a:rPr lang="en-US" sz="4000" dirty="0">
                <a:solidFill>
                  <a:srgbClr val="593C8F"/>
                </a:solidFill>
                <a:latin typeface="Baskerville Old Face" pitchFamily="18" charset="0"/>
              </a:rPr>
              <a:t>Analysis of Promotional Strategies: </a:t>
            </a:r>
          </a:p>
          <a:p>
            <a:pPr marL="1514008" lvl="2" indent="-504669">
              <a:lnSpc>
                <a:spcPts val="4908"/>
              </a:lnSpc>
              <a:buFont typeface="Courier New" pitchFamily="49" charset="0"/>
              <a:buChar char="o"/>
            </a:pPr>
            <a:r>
              <a:rPr lang="en-US" sz="4000" dirty="0">
                <a:solidFill>
                  <a:srgbClr val="000000"/>
                </a:solidFill>
                <a:latin typeface="Baskerville Old Face" pitchFamily="18" charset="0"/>
              </a:rPr>
              <a:t>Evaluate the impact of macroeconomic indicators on weekly sales in retail stores.</a:t>
            </a:r>
          </a:p>
          <a:p>
            <a:pPr marL="1514008" lvl="2" indent="-504669">
              <a:lnSpc>
                <a:spcPts val="4908"/>
              </a:lnSpc>
              <a:buFont typeface="Courier New" pitchFamily="49" charset="0"/>
              <a:buChar char="o"/>
            </a:pPr>
            <a:r>
              <a:rPr lang="en-US" sz="4000" dirty="0">
                <a:solidFill>
                  <a:srgbClr val="000000"/>
                </a:solidFill>
                <a:latin typeface="Baskerville Old Face" pitchFamily="18" charset="0"/>
              </a:rPr>
              <a:t>Examine the influence of promotional strategies employed by retail stores on their sales performance.</a:t>
            </a:r>
          </a:p>
          <a:p>
            <a:pPr marL="757004" lvl="1" indent="-378502">
              <a:lnSpc>
                <a:spcPts val="4908"/>
              </a:lnSpc>
              <a:buFont typeface="Arial"/>
              <a:buChar char="•"/>
            </a:pPr>
            <a:r>
              <a:rPr lang="en-US" sz="4000" dirty="0">
                <a:solidFill>
                  <a:srgbClr val="593C8F"/>
                </a:solidFill>
                <a:latin typeface="Baskerville Old Face" pitchFamily="18" charset="0"/>
              </a:rPr>
              <a:t>Recommendation Focus:</a:t>
            </a:r>
            <a:r>
              <a:rPr lang="en-US" sz="4000" dirty="0">
                <a:solidFill>
                  <a:srgbClr val="000000"/>
                </a:solidFill>
                <a:latin typeface="Baskerville Old Face" pitchFamily="18" charset="0"/>
              </a:rPr>
              <a:t> Provide tailored recommendations to enhance sales performance by optimizing strategies and operations in these businesses.</a:t>
            </a:r>
          </a:p>
        </p:txBody>
      </p:sp>
      <p:sp>
        <p:nvSpPr>
          <p:cNvPr id="8" name="Freeform 8"/>
          <p:cNvSpPr/>
          <p:nvPr/>
        </p:nvSpPr>
        <p:spPr>
          <a:xfrm>
            <a:off x="12584766" y="607283"/>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pic>
        <p:nvPicPr>
          <p:cNvPr id="11" name="~PP824.WAV">
            <a:hlinkClick r:id="" action="ppaction://media"/>
          </p:cNvPr>
          <p:cNvPicPr>
            <a:picLocks noRot="1" noChangeAspect="1"/>
          </p:cNvPicPr>
          <p:nvPr>
            <a:wavAudioFile r:embed="rId1" name="~PP824.WAV"/>
          </p:nvPr>
        </p:nvPicPr>
        <p:blipFill>
          <a:blip r:embed="rId6"/>
          <a:stretch>
            <a:fillRect/>
          </a:stretch>
        </p:blipFill>
        <p:spPr>
          <a:xfrm>
            <a:off x="17768888" y="9767888"/>
            <a:ext cx="304800" cy="304800"/>
          </a:xfrm>
          <a:prstGeom prst="rect">
            <a:avLst/>
          </a:prstGeom>
        </p:spPr>
      </p:pic>
    </p:spTree>
  </p:cSld>
  <p:clrMapOvr>
    <a:masterClrMapping/>
  </p:clrMapOvr>
  <p:transition advTm="228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71344" y="0"/>
            <a:ext cx="1416656" cy="10287000"/>
            <a:chOff x="0" y="0"/>
            <a:chExt cx="373111" cy="2709333"/>
          </a:xfrm>
        </p:grpSpPr>
        <p:sp>
          <p:nvSpPr>
            <p:cNvPr id="3" name="Freeform 3"/>
            <p:cNvSpPr/>
            <p:nvPr/>
          </p:nvSpPr>
          <p:spPr>
            <a:xfrm>
              <a:off x="0" y="0"/>
              <a:ext cx="373111" cy="2709333"/>
            </a:xfrm>
            <a:custGeom>
              <a:avLst/>
              <a:gdLst/>
              <a:ahLst/>
              <a:cxnLst/>
              <a:rect l="l" t="t" r="r" b="b"/>
              <a:pathLst>
                <a:path w="373111" h="2709333">
                  <a:moveTo>
                    <a:pt x="0" y="0"/>
                  </a:moveTo>
                  <a:lnTo>
                    <a:pt x="373111" y="0"/>
                  </a:lnTo>
                  <a:lnTo>
                    <a:pt x="373111" y="2709333"/>
                  </a:lnTo>
                  <a:lnTo>
                    <a:pt x="0" y="2709333"/>
                  </a:lnTo>
                  <a:close/>
                </a:path>
              </a:pathLst>
            </a:custGeom>
            <a:solidFill>
              <a:srgbClr val="593C8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811" y="1263232"/>
            <a:ext cx="3254698" cy="19050"/>
          </a:xfrm>
          <a:prstGeom prst="line">
            <a:avLst/>
          </a:prstGeom>
          <a:ln w="38100" cap="flat">
            <a:solidFill>
              <a:srgbClr val="000000"/>
            </a:solidFill>
            <a:prstDash val="solid"/>
            <a:headEnd type="none" w="sm" len="sm"/>
            <a:tailEnd type="none" w="sm" len="sm"/>
          </a:ln>
        </p:spPr>
      </p:sp>
      <p:sp>
        <p:nvSpPr>
          <p:cNvPr id="6" name="Freeform 6"/>
          <p:cNvSpPr/>
          <p:nvPr/>
        </p:nvSpPr>
        <p:spPr>
          <a:xfrm>
            <a:off x="14948304" y="288020"/>
            <a:ext cx="2631368" cy="2602663"/>
          </a:xfrm>
          <a:custGeom>
            <a:avLst/>
            <a:gdLst/>
            <a:ahLst/>
            <a:cxnLst/>
            <a:rect l="l" t="t" r="r" b="b"/>
            <a:pathLst>
              <a:path w="2631368" h="2602663">
                <a:moveTo>
                  <a:pt x="0" y="0"/>
                </a:moveTo>
                <a:lnTo>
                  <a:pt x="2631368" y="0"/>
                </a:lnTo>
                <a:lnTo>
                  <a:pt x="2631368" y="2602663"/>
                </a:lnTo>
                <a:lnTo>
                  <a:pt x="0" y="2602663"/>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028700" y="1589352"/>
            <a:ext cx="7146068" cy="3842074"/>
          </a:xfrm>
          <a:custGeom>
            <a:avLst/>
            <a:gdLst/>
            <a:ahLst/>
            <a:cxnLst/>
            <a:rect l="l" t="t" r="r" b="b"/>
            <a:pathLst>
              <a:path w="7146068" h="3842074">
                <a:moveTo>
                  <a:pt x="0" y="0"/>
                </a:moveTo>
                <a:lnTo>
                  <a:pt x="7146068" y="0"/>
                </a:lnTo>
                <a:lnTo>
                  <a:pt x="7146068" y="3842073"/>
                </a:lnTo>
                <a:lnTo>
                  <a:pt x="0" y="3842073"/>
                </a:lnTo>
                <a:lnTo>
                  <a:pt x="0" y="0"/>
                </a:lnTo>
                <a:close/>
              </a:path>
            </a:pathLst>
          </a:custGeom>
          <a:blipFill>
            <a:blip r:embed="rId6"/>
            <a:stretch>
              <a:fillRect/>
            </a:stretch>
          </a:blipFill>
        </p:spPr>
      </p:sp>
      <p:sp>
        <p:nvSpPr>
          <p:cNvPr id="8" name="Freeform 8"/>
          <p:cNvSpPr/>
          <p:nvPr/>
        </p:nvSpPr>
        <p:spPr>
          <a:xfrm>
            <a:off x="9119408" y="1589352"/>
            <a:ext cx="6958014" cy="3842074"/>
          </a:xfrm>
          <a:custGeom>
            <a:avLst/>
            <a:gdLst/>
            <a:ahLst/>
            <a:cxnLst/>
            <a:rect l="l" t="t" r="r" b="b"/>
            <a:pathLst>
              <a:path w="6958014" h="3842074">
                <a:moveTo>
                  <a:pt x="0" y="0"/>
                </a:moveTo>
                <a:lnTo>
                  <a:pt x="6958013" y="0"/>
                </a:lnTo>
                <a:lnTo>
                  <a:pt x="6958013" y="3842073"/>
                </a:lnTo>
                <a:lnTo>
                  <a:pt x="0" y="3842073"/>
                </a:lnTo>
                <a:lnTo>
                  <a:pt x="0" y="0"/>
                </a:lnTo>
                <a:close/>
              </a:path>
            </a:pathLst>
          </a:custGeom>
          <a:blipFill>
            <a:blip r:embed="rId7"/>
            <a:stretch>
              <a:fillRect/>
            </a:stretch>
          </a:blipFill>
        </p:spPr>
      </p:sp>
      <p:sp>
        <p:nvSpPr>
          <p:cNvPr id="9" name="Freeform 9"/>
          <p:cNvSpPr/>
          <p:nvPr/>
        </p:nvSpPr>
        <p:spPr>
          <a:xfrm>
            <a:off x="1028700" y="6092772"/>
            <a:ext cx="7146068" cy="3842074"/>
          </a:xfrm>
          <a:custGeom>
            <a:avLst/>
            <a:gdLst/>
            <a:ahLst/>
            <a:cxnLst/>
            <a:rect l="l" t="t" r="r" b="b"/>
            <a:pathLst>
              <a:path w="7146068" h="3842074">
                <a:moveTo>
                  <a:pt x="0" y="0"/>
                </a:moveTo>
                <a:lnTo>
                  <a:pt x="7146068" y="0"/>
                </a:lnTo>
                <a:lnTo>
                  <a:pt x="7146068" y="3842074"/>
                </a:lnTo>
                <a:lnTo>
                  <a:pt x="0" y="3842074"/>
                </a:lnTo>
                <a:lnTo>
                  <a:pt x="0" y="0"/>
                </a:lnTo>
                <a:close/>
              </a:path>
            </a:pathLst>
          </a:custGeom>
          <a:blipFill>
            <a:blip r:embed="rId8"/>
            <a:stretch>
              <a:fillRect/>
            </a:stretch>
          </a:blipFill>
        </p:spPr>
      </p:sp>
      <p:sp>
        <p:nvSpPr>
          <p:cNvPr id="10" name="TextBox 10"/>
          <p:cNvSpPr txBox="1"/>
          <p:nvPr/>
        </p:nvSpPr>
        <p:spPr>
          <a:xfrm>
            <a:off x="8991600" y="5905500"/>
            <a:ext cx="6781799" cy="3898503"/>
          </a:xfrm>
          <a:prstGeom prst="rect">
            <a:avLst/>
          </a:prstGeom>
        </p:spPr>
        <p:txBody>
          <a:bodyPr wrap="square" lIns="0" tIns="0" rIns="0" bIns="0" rtlCol="0" anchor="t">
            <a:spAutoFit/>
          </a:bodyPr>
          <a:lstStyle/>
          <a:p>
            <a:pPr marL="582925" lvl="1" indent="-291463" algn="just">
              <a:lnSpc>
                <a:spcPts val="3779"/>
              </a:lnSpc>
              <a:buFont typeface="Arial"/>
              <a:buChar char="•"/>
            </a:pPr>
            <a:r>
              <a:rPr lang="en-US" sz="2699" b="1" dirty="0">
                <a:latin typeface="Baskerville Old Face" pitchFamily="18" charset="0"/>
              </a:rPr>
              <a:t>Yearly Sales Volatility</a:t>
            </a:r>
            <a:r>
              <a:rPr lang="en-US" sz="2699" dirty="0">
                <a:latin typeface="Baskerville Old Face" pitchFamily="18" charset="0"/>
              </a:rPr>
              <a:t>: Sales data for 2020 and 2021 showed relatively lower volatility compared to 2022.</a:t>
            </a:r>
          </a:p>
          <a:p>
            <a:pPr marL="582925" lvl="1" indent="-291463" algn="just">
              <a:lnSpc>
                <a:spcPts val="3779"/>
              </a:lnSpc>
              <a:spcBef>
                <a:spcPct val="0"/>
              </a:spcBef>
              <a:buFont typeface="Arial"/>
              <a:buChar char="•"/>
            </a:pPr>
            <a:r>
              <a:rPr lang="en-US" sz="2699" b="1" dirty="0">
                <a:latin typeface="Baskerville Old Face" pitchFamily="18" charset="0"/>
              </a:rPr>
              <a:t>Seasonal Sales Trends</a:t>
            </a:r>
            <a:r>
              <a:rPr lang="en-US" sz="2699" dirty="0">
                <a:latin typeface="Baskerville Old Face" pitchFamily="18" charset="0"/>
              </a:rPr>
              <a:t>: Sales generally exhibited an upward trend from March to April and a decline during September to October, with a subsequent increase towards the end of each year.</a:t>
            </a:r>
          </a:p>
        </p:txBody>
      </p:sp>
      <p:sp>
        <p:nvSpPr>
          <p:cNvPr id="11" name="TextBox 11"/>
          <p:cNvSpPr txBox="1"/>
          <p:nvPr/>
        </p:nvSpPr>
        <p:spPr>
          <a:xfrm>
            <a:off x="1028700" y="414204"/>
            <a:ext cx="9039658"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RETAIL SALES(2021-2021)</a:t>
            </a:r>
          </a:p>
        </p:txBody>
      </p:sp>
      <p:pic>
        <p:nvPicPr>
          <p:cNvPr id="13" name="~PP1845.WAV">
            <a:hlinkClick r:id="" action="ppaction://media"/>
          </p:cNvPr>
          <p:cNvPicPr>
            <a:picLocks noRot="1" noChangeAspect="1"/>
          </p:cNvPicPr>
          <p:nvPr>
            <a:wavAudioFile r:embed="rId1" name="~PP1845.WAV"/>
          </p:nvPr>
        </p:nvPicPr>
        <p:blipFill>
          <a:blip r:embed="rId9"/>
          <a:stretch>
            <a:fillRect/>
          </a:stretch>
        </p:blipFill>
        <p:spPr>
          <a:xfrm>
            <a:off x="17768888" y="9767888"/>
            <a:ext cx="304800" cy="304800"/>
          </a:xfrm>
          <a:prstGeom prst="rect">
            <a:avLst/>
          </a:prstGeom>
        </p:spPr>
      </p:pic>
    </p:spTree>
  </p:cSld>
  <p:clrMapOvr>
    <a:masterClrMapping/>
  </p:clrMapOvr>
  <p:transition advTm="43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71344" y="0"/>
            <a:ext cx="1416656" cy="10287000"/>
            <a:chOff x="0" y="0"/>
            <a:chExt cx="373111" cy="2709333"/>
          </a:xfrm>
        </p:grpSpPr>
        <p:sp>
          <p:nvSpPr>
            <p:cNvPr id="3" name="Freeform 3"/>
            <p:cNvSpPr/>
            <p:nvPr/>
          </p:nvSpPr>
          <p:spPr>
            <a:xfrm>
              <a:off x="0" y="0"/>
              <a:ext cx="373111" cy="2709333"/>
            </a:xfrm>
            <a:custGeom>
              <a:avLst/>
              <a:gdLst/>
              <a:ahLst/>
              <a:cxnLst/>
              <a:rect l="l" t="t" r="r" b="b"/>
              <a:pathLst>
                <a:path w="373111" h="2709333">
                  <a:moveTo>
                    <a:pt x="0" y="0"/>
                  </a:moveTo>
                  <a:lnTo>
                    <a:pt x="373111" y="0"/>
                  </a:lnTo>
                  <a:lnTo>
                    <a:pt x="373111" y="2709333"/>
                  </a:lnTo>
                  <a:lnTo>
                    <a:pt x="0" y="2709333"/>
                  </a:lnTo>
                  <a:close/>
                </a:path>
              </a:pathLst>
            </a:custGeom>
            <a:solidFill>
              <a:srgbClr val="593C8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86188" y="3647516"/>
            <a:ext cx="8246617" cy="4978473"/>
          </a:xfrm>
          <a:custGeom>
            <a:avLst/>
            <a:gdLst/>
            <a:ahLst/>
            <a:cxnLst/>
            <a:rect l="l" t="t" r="r" b="b"/>
            <a:pathLst>
              <a:path w="8246617" h="4978473">
                <a:moveTo>
                  <a:pt x="0" y="0"/>
                </a:moveTo>
                <a:lnTo>
                  <a:pt x="8246616" y="0"/>
                </a:lnTo>
                <a:lnTo>
                  <a:pt x="8246616" y="4978473"/>
                </a:lnTo>
                <a:lnTo>
                  <a:pt x="0" y="4978473"/>
                </a:lnTo>
                <a:lnTo>
                  <a:pt x="0" y="0"/>
                </a:lnTo>
                <a:close/>
              </a:path>
            </a:pathLst>
          </a:custGeom>
          <a:blipFill>
            <a:blip r:embed="rId4"/>
            <a:stretch>
              <a:fillRect/>
            </a:stretch>
          </a:blipFill>
        </p:spPr>
      </p:sp>
      <p:sp>
        <p:nvSpPr>
          <p:cNvPr id="6" name="TextBox 6"/>
          <p:cNvSpPr txBox="1"/>
          <p:nvPr/>
        </p:nvSpPr>
        <p:spPr>
          <a:xfrm>
            <a:off x="9982199" y="3848100"/>
            <a:ext cx="5562601" cy="4038600"/>
          </a:xfrm>
          <a:prstGeom prst="rect">
            <a:avLst/>
          </a:prstGeom>
        </p:spPr>
        <p:txBody>
          <a:bodyPr wrap="square" lIns="0" tIns="0" rIns="0" bIns="0" rtlCol="0" anchor="t">
            <a:spAutoFit/>
          </a:bodyPr>
          <a:lstStyle/>
          <a:p>
            <a:pPr marL="582925" lvl="1" indent="-291463" algn="just">
              <a:lnSpc>
                <a:spcPts val="3779"/>
              </a:lnSpc>
              <a:buFont typeface="Arial"/>
              <a:buChar char="•"/>
            </a:pPr>
            <a:r>
              <a:rPr lang="en-US" sz="3300" dirty="0">
                <a:latin typeface="Baskerville Old Face" pitchFamily="18" charset="0"/>
              </a:rPr>
              <a:t>The </a:t>
            </a:r>
            <a:r>
              <a:rPr lang="en-US" sz="3300" i="1" dirty="0">
                <a:latin typeface="Baskerville Old Face" pitchFamily="18" charset="0"/>
              </a:rPr>
              <a:t>Average sales </a:t>
            </a:r>
            <a:r>
              <a:rPr lang="en-US" sz="3300" dirty="0">
                <a:latin typeface="Baskerville Old Face" pitchFamily="18" charset="0"/>
              </a:rPr>
              <a:t>of these stores are declining over three years</a:t>
            </a:r>
            <a:r>
              <a:rPr lang="en-US" sz="3300" dirty="0" smtClean="0">
                <a:latin typeface="Baskerville Old Face" pitchFamily="18" charset="0"/>
              </a:rPr>
              <a:t>.</a:t>
            </a:r>
          </a:p>
          <a:p>
            <a:pPr marL="582925" lvl="1" indent="-291463" algn="just">
              <a:lnSpc>
                <a:spcPts val="3779"/>
              </a:lnSpc>
              <a:spcBef>
                <a:spcPts val="600"/>
              </a:spcBef>
              <a:spcAft>
                <a:spcPts val="600"/>
              </a:spcAft>
              <a:buFont typeface="Arial"/>
              <a:buChar char="•"/>
            </a:pPr>
            <a:r>
              <a:rPr lang="en-US" sz="3300" dirty="0" smtClean="0">
                <a:latin typeface="Baskerville Old Face" pitchFamily="18" charset="0"/>
              </a:rPr>
              <a:t>There's been significant </a:t>
            </a:r>
            <a:r>
              <a:rPr lang="en-US" sz="3300" i="1" dirty="0" smtClean="0">
                <a:latin typeface="Baskerville Old Face" pitchFamily="18" charset="0"/>
              </a:rPr>
              <a:t>sales volatility </a:t>
            </a:r>
            <a:r>
              <a:rPr lang="en-US" sz="3300" dirty="0" smtClean="0">
                <a:latin typeface="Baskerville Old Face" pitchFamily="18" charset="0"/>
              </a:rPr>
              <a:t>during 2020-2022.</a:t>
            </a:r>
            <a:endParaRPr lang="en-US" sz="3300" dirty="0">
              <a:latin typeface="Baskerville Old Face" pitchFamily="18" charset="0"/>
            </a:endParaRPr>
          </a:p>
          <a:p>
            <a:pPr marL="582925" lvl="1" indent="-291463" algn="just">
              <a:lnSpc>
                <a:spcPts val="3779"/>
              </a:lnSpc>
              <a:spcBef>
                <a:spcPct val="0"/>
              </a:spcBef>
              <a:buFont typeface="Arial"/>
              <a:buChar char="•"/>
            </a:pPr>
            <a:r>
              <a:rPr lang="en-US" sz="3300" dirty="0" smtClean="0">
                <a:latin typeface="Baskerville Old Face" pitchFamily="18" charset="0"/>
              </a:rPr>
              <a:t>Over </a:t>
            </a:r>
            <a:r>
              <a:rPr lang="en-US" sz="3300" i="1" dirty="0">
                <a:latin typeface="Baskerville Old Face" pitchFamily="18" charset="0"/>
              </a:rPr>
              <a:t>50% of these stores </a:t>
            </a:r>
            <a:r>
              <a:rPr lang="en-US" sz="3300" dirty="0">
                <a:latin typeface="Baskerville Old Face" pitchFamily="18" charset="0"/>
              </a:rPr>
              <a:t>are consistently performing </a:t>
            </a:r>
            <a:r>
              <a:rPr lang="en-US" sz="3300" i="1" dirty="0">
                <a:latin typeface="Baskerville Old Face" pitchFamily="18" charset="0"/>
              </a:rPr>
              <a:t>below average</a:t>
            </a:r>
            <a:r>
              <a:rPr lang="en-US" sz="3300" dirty="0">
                <a:latin typeface="Baskerville Old Face" pitchFamily="18" charset="0"/>
              </a:rPr>
              <a:t> in terms of sales</a:t>
            </a:r>
            <a:r>
              <a:rPr lang="en-US" sz="3300" dirty="0" smtClean="0">
                <a:latin typeface="Baskerville Old Face" pitchFamily="18" charset="0"/>
              </a:rPr>
              <a:t>.</a:t>
            </a:r>
            <a:endParaRPr sz="3300">
              <a:latin typeface="Baskerville Old Face" pitchFamily="18" charset="0"/>
            </a:endParaRPr>
          </a:p>
        </p:txBody>
      </p:sp>
      <p:sp>
        <p:nvSpPr>
          <p:cNvPr id="7" name="TextBox 7"/>
          <p:cNvSpPr txBox="1"/>
          <p:nvPr/>
        </p:nvSpPr>
        <p:spPr>
          <a:xfrm>
            <a:off x="1028700" y="1326882"/>
            <a:ext cx="9039658"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RETAIL SALES(2021-2021)</a:t>
            </a:r>
          </a:p>
        </p:txBody>
      </p:sp>
      <p:sp>
        <p:nvSpPr>
          <p:cNvPr id="8" name="AutoShape 8"/>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sp>
        <p:nvSpPr>
          <p:cNvPr id="9" name="Freeform 9"/>
          <p:cNvSpPr/>
          <p:nvPr/>
        </p:nvSpPr>
        <p:spPr>
          <a:xfrm>
            <a:off x="14948304" y="516739"/>
            <a:ext cx="2631368" cy="2602663"/>
          </a:xfrm>
          <a:custGeom>
            <a:avLst/>
            <a:gdLst/>
            <a:ahLst/>
            <a:cxnLst/>
            <a:rect l="l" t="t" r="r" b="b"/>
            <a:pathLst>
              <a:path w="2631368" h="2602663">
                <a:moveTo>
                  <a:pt x="0" y="0"/>
                </a:moveTo>
                <a:lnTo>
                  <a:pt x="2631368" y="0"/>
                </a:lnTo>
                <a:lnTo>
                  <a:pt x="2631368" y="2602663"/>
                </a:lnTo>
                <a:lnTo>
                  <a:pt x="0" y="2602663"/>
                </a:lnTo>
                <a:lnTo>
                  <a:pt x="0" y="0"/>
                </a:lnTo>
                <a:close/>
              </a:path>
            </a:pathLst>
          </a:custGeom>
          <a:blipFill>
            <a:blip r:embed="rId5">
              <a:alphaModFix amt="37000"/>
              <a:extLst>
                <a:ext uri="{96DAC541-7B7A-43D3-8B79-37D633B846F1}">
                  <asvg:svgBlip xmlns="" xmlns:asvg="http://schemas.microsoft.com/office/drawing/2016/SVG/main" r:embed="rId6"/>
                </a:ext>
              </a:extLst>
            </a:blip>
            <a:stretch>
              <a:fillRect/>
            </a:stretch>
          </a:blipFill>
        </p:spPr>
      </p:sp>
      <p:pic>
        <p:nvPicPr>
          <p:cNvPr id="10" name="~PP4048.WAV">
            <a:hlinkClick r:id="" action="ppaction://media"/>
          </p:cNvPr>
          <p:cNvPicPr>
            <a:picLocks noRot="1" noChangeAspect="1"/>
          </p:cNvPicPr>
          <p:nvPr>
            <a:wavAudioFile r:embed="rId1" name="~PP4048.WAV"/>
          </p:nvPr>
        </p:nvPicPr>
        <p:blipFill>
          <a:blip r:embed="rId7"/>
          <a:stretch>
            <a:fillRect/>
          </a:stretch>
        </p:blipFill>
        <p:spPr>
          <a:xfrm>
            <a:off x="17768888" y="9767888"/>
            <a:ext cx="304800" cy="304800"/>
          </a:xfrm>
          <a:prstGeom prst="rect">
            <a:avLst/>
          </a:prstGeom>
        </p:spPr>
      </p:pic>
    </p:spTree>
  </p:cSld>
  <p:clrMapOvr>
    <a:masterClrMapping/>
  </p:clrMapOvr>
  <p:transition advTm="303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9660" y="460106"/>
            <a:ext cx="12166446" cy="1811052"/>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IMPORTANT DETERMINANTS OF RETAIL SALES</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143000" y="3086100"/>
            <a:ext cx="10439400" cy="5027017"/>
          </a:xfrm>
          <a:prstGeom prst="rect">
            <a:avLst/>
          </a:prstGeom>
        </p:spPr>
        <p:txBody>
          <a:bodyPr wrap="square" lIns="0" tIns="0" rIns="0" bIns="0" rtlCol="0" anchor="t">
            <a:spAutoFit/>
          </a:bodyPr>
          <a:lstStyle/>
          <a:p>
            <a:pPr marL="757004" lvl="1" indent="-378502" algn="just">
              <a:lnSpc>
                <a:spcPts val="4908"/>
              </a:lnSpc>
              <a:buFont typeface="Arial"/>
              <a:buChar char="•"/>
            </a:pPr>
            <a:r>
              <a:rPr lang="en-US" sz="4000" dirty="0">
                <a:solidFill>
                  <a:srgbClr val="000000"/>
                </a:solidFill>
                <a:latin typeface="Baskerville Old Face" pitchFamily="18" charset="0"/>
              </a:rPr>
              <a:t>Macroeconomic indicators:</a:t>
            </a:r>
          </a:p>
          <a:p>
            <a:pPr marL="1514008" lvl="2" indent="-504669" algn="just">
              <a:lnSpc>
                <a:spcPts val="4908"/>
              </a:lnSpc>
              <a:buFont typeface="Courier New" pitchFamily="49" charset="0"/>
              <a:buChar char="o"/>
            </a:pPr>
            <a:r>
              <a:rPr lang="en-US" sz="4000" dirty="0">
                <a:solidFill>
                  <a:srgbClr val="000000"/>
                </a:solidFill>
                <a:latin typeface="Baskerville Old Face" pitchFamily="18" charset="0"/>
              </a:rPr>
              <a:t>Consumers Price Index or CPI</a:t>
            </a:r>
          </a:p>
          <a:p>
            <a:pPr marL="1514008" lvl="2" indent="-504669" algn="just">
              <a:lnSpc>
                <a:spcPts val="4908"/>
              </a:lnSpc>
              <a:buFont typeface="Courier New" pitchFamily="49" charset="0"/>
              <a:buChar char="o"/>
            </a:pPr>
            <a:r>
              <a:rPr lang="en-US" sz="4000" dirty="0">
                <a:solidFill>
                  <a:srgbClr val="000000"/>
                </a:solidFill>
                <a:latin typeface="Baskerville Old Face" pitchFamily="18" charset="0"/>
              </a:rPr>
              <a:t>Unemployment rate</a:t>
            </a:r>
          </a:p>
          <a:p>
            <a:pPr marL="1514008" lvl="2" indent="-504669" algn="just">
              <a:lnSpc>
                <a:spcPts val="4908"/>
              </a:lnSpc>
              <a:buFont typeface="Courier New" pitchFamily="49" charset="0"/>
              <a:buChar char="o"/>
            </a:pPr>
            <a:r>
              <a:rPr lang="en-US" sz="4000" dirty="0">
                <a:solidFill>
                  <a:srgbClr val="000000"/>
                </a:solidFill>
                <a:latin typeface="Baskerville Old Face" pitchFamily="18" charset="0"/>
              </a:rPr>
              <a:t>Fuel Price</a:t>
            </a:r>
          </a:p>
          <a:p>
            <a:pPr marL="757004" lvl="1" indent="-378502" algn="just">
              <a:lnSpc>
                <a:spcPts val="4908"/>
              </a:lnSpc>
              <a:buFont typeface="Arial"/>
              <a:buChar char="•"/>
            </a:pPr>
            <a:r>
              <a:rPr lang="en-US" sz="4000" dirty="0" smtClean="0">
                <a:solidFill>
                  <a:srgbClr val="000000"/>
                </a:solidFill>
                <a:latin typeface="Baskerville Old Face" pitchFamily="18" charset="0"/>
              </a:rPr>
              <a:t>Average Temperature of week</a:t>
            </a:r>
            <a:endParaRPr lang="en-US" sz="4000" dirty="0">
              <a:solidFill>
                <a:srgbClr val="000000"/>
              </a:solidFill>
              <a:latin typeface="Baskerville Old Face" pitchFamily="18" charset="0"/>
            </a:endParaRPr>
          </a:p>
          <a:p>
            <a:pPr marL="757004" lvl="1" indent="-378502" algn="just">
              <a:lnSpc>
                <a:spcPts val="4908"/>
              </a:lnSpc>
              <a:buFont typeface="Arial"/>
              <a:buChar char="•"/>
            </a:pPr>
            <a:r>
              <a:rPr lang="en-US" sz="4000" dirty="0" smtClean="0">
                <a:solidFill>
                  <a:srgbClr val="000000"/>
                </a:solidFill>
                <a:latin typeface="Baskerville Old Face" pitchFamily="18" charset="0"/>
              </a:rPr>
              <a:t>Holiday(s) in a week</a:t>
            </a:r>
            <a:endParaRPr lang="en-US" sz="4000" dirty="0">
              <a:solidFill>
                <a:srgbClr val="000000"/>
              </a:solidFill>
              <a:latin typeface="Baskerville Old Face" pitchFamily="18" charset="0"/>
            </a:endParaRPr>
          </a:p>
          <a:p>
            <a:pPr marL="757004" lvl="1" indent="-378502" algn="just">
              <a:lnSpc>
                <a:spcPts val="4908"/>
              </a:lnSpc>
              <a:buFont typeface="Arial"/>
              <a:buChar char="•"/>
            </a:pPr>
            <a:r>
              <a:rPr lang="en-US" sz="4000" dirty="0">
                <a:solidFill>
                  <a:srgbClr val="000000"/>
                </a:solidFill>
                <a:latin typeface="Baskerville Old Face" pitchFamily="18" charset="0"/>
              </a:rPr>
              <a:t>Promotional factors like advertisements, free gifts or </a:t>
            </a:r>
            <a:r>
              <a:rPr lang="en-US" sz="4000" dirty="0" smtClean="0">
                <a:solidFill>
                  <a:srgbClr val="000000"/>
                </a:solidFill>
                <a:latin typeface="Baskerville Old Face" pitchFamily="18" charset="0"/>
              </a:rPr>
              <a:t>discounts. </a:t>
            </a:r>
            <a:endParaRPr lang="en-US" sz="4000" dirty="0">
              <a:solidFill>
                <a:srgbClr val="000000"/>
              </a:solidFill>
              <a:latin typeface="Baskerville Old Face" pitchFamily="18" charset="0"/>
            </a:endParaRPr>
          </a:p>
        </p:txBody>
      </p:sp>
      <p:sp>
        <p:nvSpPr>
          <p:cNvPr id="8" name="Freeform 8"/>
          <p:cNvSpPr/>
          <p:nvPr/>
        </p:nvSpPr>
        <p:spPr>
          <a:xfrm>
            <a:off x="12584766" y="555356"/>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pic>
        <p:nvPicPr>
          <p:cNvPr id="10" name="~PP2428.WAV">
            <a:hlinkClick r:id="" action="ppaction://media"/>
          </p:cNvPr>
          <p:cNvPicPr>
            <a:picLocks noRot="1" noChangeAspect="1"/>
          </p:cNvPicPr>
          <p:nvPr>
            <a:wavAudioFile r:embed="rId1" name="~PP2428.WAV"/>
          </p:nvPr>
        </p:nvPicPr>
        <p:blipFill>
          <a:blip r:embed="rId6"/>
          <a:stretch>
            <a:fillRect/>
          </a:stretch>
        </p:blipFill>
        <p:spPr>
          <a:xfrm>
            <a:off x="17768888" y="9767888"/>
            <a:ext cx="304800" cy="304800"/>
          </a:xfrm>
          <a:prstGeom prst="rect">
            <a:avLst/>
          </a:prstGeom>
        </p:spPr>
      </p:pic>
    </p:spTree>
  </p:cSld>
  <p:clrMapOvr>
    <a:masterClrMapping/>
  </p:clrMapOvr>
  <p:transition advTm="321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63288"/>
            <a:ext cx="12166446" cy="1588167"/>
          </a:xfrm>
          <a:prstGeom prst="rect">
            <a:avLst/>
          </a:prstGeom>
        </p:spPr>
        <p:txBody>
          <a:bodyPr lIns="0" tIns="0" rIns="0" bIns="0" rtlCol="0" anchor="t">
            <a:spAutoFit/>
          </a:bodyPr>
          <a:lstStyle/>
          <a:p>
            <a:pPr>
              <a:lnSpc>
                <a:spcPts val="6438"/>
              </a:lnSpc>
              <a:spcBef>
                <a:spcPct val="0"/>
              </a:spcBef>
            </a:pPr>
            <a:r>
              <a:rPr lang="en-US" sz="4598">
                <a:solidFill>
                  <a:srgbClr val="593C8F"/>
                </a:solidFill>
                <a:latin typeface="League Spartan"/>
              </a:rPr>
              <a:t>CORRELATION ANALYSIS: MACROECONOMIC INDICATORS</a:t>
            </a:r>
          </a:p>
        </p:txBody>
      </p:sp>
      <p:sp>
        <p:nvSpPr>
          <p:cNvPr id="3" name="AutoShape 3"/>
          <p:cNvSpPr/>
          <p:nvPr/>
        </p:nvSpPr>
        <p:spPr>
          <a:xfrm flipV="1">
            <a:off x="1028811" y="2394636"/>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6359970" y="0"/>
            <a:ext cx="1928030" cy="10287000"/>
            <a:chOff x="0" y="0"/>
            <a:chExt cx="507794" cy="2709333"/>
          </a:xfrm>
        </p:grpSpPr>
        <p:sp>
          <p:nvSpPr>
            <p:cNvPr id="5" name="Freeform 5"/>
            <p:cNvSpPr/>
            <p:nvPr/>
          </p:nvSpPr>
          <p:spPr>
            <a:xfrm>
              <a:off x="0" y="0"/>
              <a:ext cx="507794" cy="2709333"/>
            </a:xfrm>
            <a:custGeom>
              <a:avLst/>
              <a:gdLst/>
              <a:ahLst/>
              <a:cxnLst/>
              <a:rect l="l" t="t" r="r" b="b"/>
              <a:pathLst>
                <a:path w="507794" h="2709333">
                  <a:moveTo>
                    <a:pt x="0" y="0"/>
                  </a:moveTo>
                  <a:lnTo>
                    <a:pt x="507794" y="0"/>
                  </a:lnTo>
                  <a:lnTo>
                    <a:pt x="507794"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8534399" y="2788369"/>
            <a:ext cx="7086601" cy="5899051"/>
          </a:xfrm>
          <a:prstGeom prst="rect">
            <a:avLst/>
          </a:prstGeom>
        </p:spPr>
        <p:txBody>
          <a:bodyPr wrap="square" lIns="0" tIns="0" rIns="0" bIns="0" rtlCol="0" anchor="t">
            <a:spAutoFit/>
          </a:bodyPr>
          <a:lstStyle/>
          <a:p>
            <a:pPr marL="713825" lvl="1" indent="-356913" algn="just">
              <a:lnSpc>
                <a:spcPts val="4628"/>
              </a:lnSpc>
              <a:buFont typeface="Arial"/>
              <a:buChar char="•"/>
            </a:pPr>
            <a:r>
              <a:rPr lang="en-US" sz="3600" dirty="0" smtClean="0">
                <a:solidFill>
                  <a:srgbClr val="000000"/>
                </a:solidFill>
                <a:latin typeface="Baskerville Old Face" pitchFamily="18" charset="0"/>
              </a:rPr>
              <a:t>A correlation </a:t>
            </a:r>
            <a:r>
              <a:rPr lang="en-US" sz="3600" dirty="0">
                <a:solidFill>
                  <a:srgbClr val="000000"/>
                </a:solidFill>
                <a:latin typeface="Baskerville Old Face" pitchFamily="18" charset="0"/>
              </a:rPr>
              <a:t>analysis was conducted to ascertain the association between macroeconomic indicators such </a:t>
            </a:r>
            <a:r>
              <a:rPr lang="en-US" sz="3600" dirty="0" smtClean="0">
                <a:solidFill>
                  <a:srgbClr val="000000"/>
                </a:solidFill>
                <a:latin typeface="Baskerville Old Face" pitchFamily="18" charset="0"/>
              </a:rPr>
              <a:t>and </a:t>
            </a:r>
            <a:r>
              <a:rPr lang="en-US" sz="3600" dirty="0">
                <a:solidFill>
                  <a:srgbClr val="000000"/>
                </a:solidFill>
                <a:latin typeface="Baskerville Old Face" pitchFamily="18" charset="0"/>
              </a:rPr>
              <a:t>temperature with store sales performance. </a:t>
            </a:r>
          </a:p>
          <a:p>
            <a:pPr marL="713825" lvl="1" indent="-356913" algn="just">
              <a:lnSpc>
                <a:spcPts val="4628"/>
              </a:lnSpc>
              <a:buFont typeface="Arial"/>
              <a:buChar char="•"/>
            </a:pPr>
            <a:r>
              <a:rPr lang="en-US" sz="3600" dirty="0">
                <a:solidFill>
                  <a:srgbClr val="000000"/>
                </a:solidFill>
                <a:latin typeface="Baskerville Old Face" pitchFamily="18" charset="0"/>
              </a:rPr>
              <a:t>The results indicate that these independent variables do not exert a significant influence on sales variability. </a:t>
            </a:r>
          </a:p>
        </p:txBody>
      </p:sp>
      <p:sp>
        <p:nvSpPr>
          <p:cNvPr id="8" name="Freeform 8"/>
          <p:cNvSpPr/>
          <p:nvPr/>
        </p:nvSpPr>
        <p:spPr>
          <a:xfrm>
            <a:off x="14728904" y="316848"/>
            <a:ext cx="2595081" cy="2566771"/>
          </a:xfrm>
          <a:custGeom>
            <a:avLst/>
            <a:gdLst/>
            <a:ahLst/>
            <a:cxnLst/>
            <a:rect l="l" t="t" r="r" b="b"/>
            <a:pathLst>
              <a:path w="2595081" h="2566771">
                <a:moveTo>
                  <a:pt x="0" y="0"/>
                </a:moveTo>
                <a:lnTo>
                  <a:pt x="2595081" y="0"/>
                </a:lnTo>
                <a:lnTo>
                  <a:pt x="2595081" y="2566771"/>
                </a:lnTo>
                <a:lnTo>
                  <a:pt x="0" y="2566771"/>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458981" y="3540500"/>
            <a:ext cx="8112820" cy="4369327"/>
          </a:xfrm>
          <a:custGeom>
            <a:avLst/>
            <a:gdLst/>
            <a:ahLst/>
            <a:cxnLst/>
            <a:rect l="l" t="t" r="r" b="b"/>
            <a:pathLst>
              <a:path w="8112820" h="4369327">
                <a:moveTo>
                  <a:pt x="0" y="0"/>
                </a:moveTo>
                <a:lnTo>
                  <a:pt x="8112821" y="0"/>
                </a:lnTo>
                <a:lnTo>
                  <a:pt x="8112821" y="4369327"/>
                </a:lnTo>
                <a:lnTo>
                  <a:pt x="0" y="4369327"/>
                </a:lnTo>
                <a:lnTo>
                  <a:pt x="0" y="0"/>
                </a:lnTo>
                <a:close/>
              </a:path>
            </a:pathLst>
          </a:custGeom>
          <a:blipFill>
            <a:blip r:embed="rId6"/>
            <a:stretch>
              <a:fillRect l="-2292" t="-523" b="-523"/>
            </a:stretch>
          </a:blipFill>
        </p:spPr>
      </p:sp>
      <p:pic>
        <p:nvPicPr>
          <p:cNvPr id="10" name="~PP3445.WAV">
            <a:hlinkClick r:id="" action="ppaction://media"/>
          </p:cNvPr>
          <p:cNvPicPr>
            <a:picLocks noRot="1" noChangeAspect="1"/>
          </p:cNvPicPr>
          <p:nvPr>
            <a:wavAudioFile r:embed="rId1" name="~PP3445.WAV"/>
          </p:nvPr>
        </p:nvPicPr>
        <p:blipFill>
          <a:blip r:embed="rId7"/>
          <a:stretch>
            <a:fillRect/>
          </a:stretch>
        </p:blipFill>
        <p:spPr>
          <a:xfrm>
            <a:off x="17768888" y="9767888"/>
            <a:ext cx="304800" cy="304800"/>
          </a:xfrm>
          <a:prstGeom prst="rect">
            <a:avLst/>
          </a:prstGeom>
        </p:spPr>
      </p:pic>
    </p:spTree>
  </p:cSld>
  <p:clrMapOvr>
    <a:masterClrMapping/>
  </p:clrMapOvr>
  <p:transition advTm="354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31226"/>
            <a:ext cx="12166446" cy="1739932"/>
          </a:xfrm>
          <a:prstGeom prst="rect">
            <a:avLst/>
          </a:prstGeom>
        </p:spPr>
        <p:txBody>
          <a:bodyPr lIns="0" tIns="0" rIns="0" bIns="0" rtlCol="0" anchor="t">
            <a:spAutoFit/>
          </a:bodyPr>
          <a:lstStyle/>
          <a:p>
            <a:pPr>
              <a:lnSpc>
                <a:spcPts val="6998"/>
              </a:lnSpc>
              <a:spcBef>
                <a:spcPct val="0"/>
              </a:spcBef>
            </a:pPr>
            <a:r>
              <a:rPr lang="en-US" sz="4998" dirty="0">
                <a:solidFill>
                  <a:srgbClr val="593C8F"/>
                </a:solidFill>
                <a:latin typeface="League Spartan"/>
              </a:rPr>
              <a:t>REGRESSION ANALYSIS: PROMOTIONAL ACTIVITIES</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7505551" y="0"/>
            <a:ext cx="782449" cy="10287000"/>
            <a:chOff x="0" y="0"/>
            <a:chExt cx="206077" cy="2709333"/>
          </a:xfrm>
        </p:grpSpPr>
        <p:sp>
          <p:nvSpPr>
            <p:cNvPr id="5" name="Freeform 5"/>
            <p:cNvSpPr/>
            <p:nvPr/>
          </p:nvSpPr>
          <p:spPr>
            <a:xfrm>
              <a:off x="0" y="0"/>
              <a:ext cx="206077" cy="2709333"/>
            </a:xfrm>
            <a:custGeom>
              <a:avLst/>
              <a:gdLst/>
              <a:ahLst/>
              <a:cxnLst/>
              <a:rect l="l" t="t" r="r" b="b"/>
              <a:pathLst>
                <a:path w="206077" h="2709333">
                  <a:moveTo>
                    <a:pt x="0" y="0"/>
                  </a:moveTo>
                  <a:lnTo>
                    <a:pt x="206077" y="0"/>
                  </a:lnTo>
                  <a:lnTo>
                    <a:pt x="206077"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6207908" y="495300"/>
            <a:ext cx="2080092" cy="2057400"/>
          </a:xfrm>
          <a:custGeom>
            <a:avLst/>
            <a:gdLst/>
            <a:ahLst/>
            <a:cxnLst/>
            <a:rect l="l" t="t" r="r" b="b"/>
            <a:pathLst>
              <a:path w="2080092" h="2057400">
                <a:moveTo>
                  <a:pt x="0" y="0"/>
                </a:moveTo>
                <a:lnTo>
                  <a:pt x="2080092" y="0"/>
                </a:lnTo>
                <a:lnTo>
                  <a:pt x="2080092" y="2057400"/>
                </a:lnTo>
                <a:lnTo>
                  <a:pt x="0" y="2057400"/>
                </a:lnTo>
                <a:lnTo>
                  <a:pt x="0" y="0"/>
                </a:lnTo>
                <a:close/>
              </a:path>
            </a:pathLst>
          </a:custGeom>
          <a:blipFill>
            <a:blip r:embed="rId4">
              <a:alphaModFix amt="37000"/>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029660" y="3699060"/>
            <a:ext cx="7634442" cy="4616876"/>
          </a:xfrm>
          <a:custGeom>
            <a:avLst/>
            <a:gdLst/>
            <a:ahLst/>
            <a:cxnLst/>
            <a:rect l="l" t="t" r="r" b="b"/>
            <a:pathLst>
              <a:path w="7634442" h="4616876">
                <a:moveTo>
                  <a:pt x="0" y="0"/>
                </a:moveTo>
                <a:lnTo>
                  <a:pt x="7634441" y="0"/>
                </a:lnTo>
                <a:lnTo>
                  <a:pt x="7634441" y="4616875"/>
                </a:lnTo>
                <a:lnTo>
                  <a:pt x="0" y="4616875"/>
                </a:lnTo>
                <a:lnTo>
                  <a:pt x="0" y="0"/>
                </a:lnTo>
                <a:close/>
              </a:path>
            </a:pathLst>
          </a:custGeom>
          <a:blipFill>
            <a:blip r:embed="rId6"/>
            <a:stretch>
              <a:fillRect/>
            </a:stretch>
          </a:blipFill>
        </p:spPr>
      </p:sp>
      <p:sp>
        <p:nvSpPr>
          <p:cNvPr id="9" name="TextBox 9"/>
          <p:cNvSpPr txBox="1"/>
          <p:nvPr/>
        </p:nvSpPr>
        <p:spPr>
          <a:xfrm>
            <a:off x="9079104" y="2882107"/>
            <a:ext cx="7865258" cy="6309420"/>
          </a:xfrm>
          <a:prstGeom prst="rect">
            <a:avLst/>
          </a:prstGeom>
        </p:spPr>
        <p:txBody>
          <a:bodyPr lIns="0" tIns="0" rIns="0" bIns="0" rtlCol="0" anchor="t">
            <a:spAutoFit/>
          </a:bodyPr>
          <a:lstStyle/>
          <a:p>
            <a:pPr marL="627467" lvl="1" indent="-313734" algn="just">
              <a:lnSpc>
                <a:spcPts val="4068"/>
              </a:lnSpc>
              <a:buFont typeface="Arial"/>
              <a:buChar char="•"/>
            </a:pPr>
            <a:r>
              <a:rPr lang="en-US" sz="3600" dirty="0">
                <a:solidFill>
                  <a:srgbClr val="000000"/>
                </a:solidFill>
                <a:latin typeface="Baskerville Old Face" pitchFamily="18" charset="0"/>
              </a:rPr>
              <a:t>A regression analysis was undertaken to assess the impact of promotional activities on the sales performance of the retail stores. </a:t>
            </a:r>
          </a:p>
          <a:p>
            <a:pPr marL="627467" lvl="1" indent="-313734" algn="just">
              <a:lnSpc>
                <a:spcPts val="4068"/>
              </a:lnSpc>
              <a:buFont typeface="Arial"/>
              <a:buChar char="•"/>
            </a:pPr>
            <a:r>
              <a:rPr lang="en-US" sz="3600" dirty="0">
                <a:solidFill>
                  <a:srgbClr val="000000"/>
                </a:solidFill>
                <a:latin typeface="Baskerville Old Face" pitchFamily="18" charset="0"/>
              </a:rPr>
              <a:t>The findings revealed a statistically significant and positive effect of promotional activities on sales performance. </a:t>
            </a:r>
          </a:p>
          <a:p>
            <a:pPr marL="627467" lvl="1" indent="-313734" algn="just">
              <a:lnSpc>
                <a:spcPts val="4068"/>
              </a:lnSpc>
              <a:buFont typeface="Arial"/>
              <a:buChar char="•"/>
            </a:pPr>
            <a:r>
              <a:rPr lang="en-US" sz="3600" dirty="0">
                <a:solidFill>
                  <a:srgbClr val="000000"/>
                </a:solidFill>
                <a:latin typeface="Baskerville Old Face" pitchFamily="18" charset="0"/>
              </a:rPr>
              <a:t>Nevertheless, it's important to note that promotional activities explain only a limited portion of the overall sales variability.</a:t>
            </a:r>
          </a:p>
        </p:txBody>
      </p:sp>
      <p:pic>
        <p:nvPicPr>
          <p:cNvPr id="11" name="~PP1159.WAV">
            <a:hlinkClick r:id="" action="ppaction://media"/>
          </p:cNvPr>
          <p:cNvPicPr>
            <a:picLocks noRot="1" noChangeAspect="1"/>
          </p:cNvPicPr>
          <p:nvPr>
            <a:wavAudioFile r:embed="rId1" name="~PP1159.WAV"/>
          </p:nvPr>
        </p:nvPicPr>
        <p:blipFill>
          <a:blip r:embed="rId7"/>
          <a:stretch>
            <a:fillRect/>
          </a:stretch>
        </p:blipFill>
        <p:spPr>
          <a:xfrm>
            <a:off x="17768888" y="9767888"/>
            <a:ext cx="304800" cy="304800"/>
          </a:xfrm>
          <a:prstGeom prst="rect">
            <a:avLst/>
          </a:prstGeom>
        </p:spPr>
      </p:pic>
    </p:spTree>
  </p:cSld>
  <p:clrMapOvr>
    <a:masterClrMapping/>
  </p:clrMapOvr>
  <p:transition advTm="286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1511</Words>
  <Application>Microsoft Office PowerPoint</Application>
  <PresentationFormat>Custom</PresentationFormat>
  <Paragraphs>84</Paragraphs>
  <Slides>14</Slides>
  <Notes>14</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Lato Bold</vt:lpstr>
      <vt:lpstr>Poppins</vt:lpstr>
      <vt:lpstr>League Spartan</vt:lpstr>
      <vt:lpstr>Baskerville Old Face</vt:lpstr>
      <vt:lpstr>Courier New</vt:lpstr>
      <vt:lpstr>Better Together Condensed</vt:lpstr>
      <vt:lpstr>Poppins Italics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Windows 10</dc:creator>
  <cp:lastModifiedBy>Windows 10</cp:lastModifiedBy>
  <cp:revision>36</cp:revision>
  <dcterms:created xsi:type="dcterms:W3CDTF">2006-08-16T00:00:00Z</dcterms:created>
  <dcterms:modified xsi:type="dcterms:W3CDTF">2023-09-23T17:17:44Z</dcterms:modified>
  <dc:identifier>DAFvDVrrYuk</dc:identifier>
</cp:coreProperties>
</file>